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10287000" cx="18288000"/>
  <p:notesSz cx="7315200" cy="9601200"/>
  <p:embeddedFontLst>
    <p:embeddedFont>
      <p:font typeface="Poppins"/>
      <p:bold r:id="rId41"/>
      <p:boldItalic r:id="rId42"/>
    </p:embeddedFont>
    <p:embeddedFont>
      <p:font typeface="Quattrocento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Poppins-boldItalic.fntdata"/><Relationship Id="rId41" Type="http://schemas.openxmlformats.org/officeDocument/2006/relationships/font" Target="fonts/Poppins-bold.fntdata"/><Relationship Id="rId22" Type="http://schemas.openxmlformats.org/officeDocument/2006/relationships/slide" Target="slides/slide15.xml"/><Relationship Id="rId44" Type="http://schemas.openxmlformats.org/officeDocument/2006/relationships/font" Target="fonts/QuattrocentoSans-bold.fntdata"/><Relationship Id="rId21" Type="http://schemas.openxmlformats.org/officeDocument/2006/relationships/slide" Target="slides/slide14.xml"/><Relationship Id="rId43" Type="http://schemas.openxmlformats.org/officeDocument/2006/relationships/font" Target="fonts/QuattrocentoSans-regular.fntdata"/><Relationship Id="rId24" Type="http://schemas.openxmlformats.org/officeDocument/2006/relationships/slide" Target="slides/slide17.xml"/><Relationship Id="rId46" Type="http://schemas.openxmlformats.org/officeDocument/2006/relationships/font" Target="fonts/QuattrocentoSans-boldItalic.fntdata"/><Relationship Id="rId23" Type="http://schemas.openxmlformats.org/officeDocument/2006/relationships/slide" Target="slides/slide16.xml"/><Relationship Id="rId45" Type="http://schemas.openxmlformats.org/officeDocument/2006/relationships/font" Target="fonts/QuattrocentoSans-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6" name="Google Shape;206;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0: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0: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a:t>
            </a:r>
            <a:r>
              <a:rPr b="1" lang="en-US" sz="1300"/>
              <a:t>electing GO Team officers and representatives</a:t>
            </a:r>
            <a:r>
              <a:rPr lang="en-US" sz="1300"/>
              <a:t>. Before we begin the nominations, I’d like to remind the GO Team of the following- </a:t>
            </a:r>
            <a:endParaRPr/>
          </a:p>
          <a:p>
            <a:pPr indent="0" lvl="0" marL="0" rtl="0" algn="l">
              <a:spcBef>
                <a:spcPts val="0"/>
              </a:spcBef>
              <a:spcAft>
                <a:spcPts val="0"/>
              </a:spcAft>
              <a:buNone/>
            </a:pPr>
            <a:r>
              <a:t/>
            </a:r>
            <a:endParaRPr sz="1300"/>
          </a:p>
          <a:p>
            <a:pPr indent="-181240" lvl="0" marL="181240" rtl="0" algn="l">
              <a:spcBef>
                <a:spcPts val="0"/>
              </a:spcBef>
              <a:spcAft>
                <a:spcPts val="0"/>
              </a:spcAft>
              <a:buClr>
                <a:schemeClr val="dk1"/>
              </a:buClr>
              <a:buSzPts val="1300"/>
              <a:buFont typeface="Arial"/>
              <a:buChar char="•"/>
            </a:pPr>
            <a:r>
              <a:rPr lang="en-US" sz="1300"/>
              <a:t>Nominations do not have to be seconded.</a:t>
            </a:r>
            <a:endParaRPr/>
          </a:p>
          <a:p>
            <a:pPr indent="-181240" lvl="0" marL="181240" rtl="0" algn="l">
              <a:spcBef>
                <a:spcPts val="634"/>
              </a:spcBef>
              <a:spcAft>
                <a:spcPts val="0"/>
              </a:spcAft>
              <a:buClr>
                <a:schemeClr val="dk1"/>
              </a:buClr>
              <a:buSzPts val="1300"/>
              <a:buFont typeface="Arial"/>
              <a:buChar char="•"/>
            </a:pPr>
            <a:r>
              <a:rPr lang="en-US" sz="1300"/>
              <a:t>A member may nominate themselves.</a:t>
            </a:r>
            <a:endParaRPr/>
          </a:p>
          <a:p>
            <a:pPr indent="-181240" lvl="0" marL="181240" rtl="0" algn="l">
              <a:spcBef>
                <a:spcPts val="634"/>
              </a:spcBef>
              <a:spcAft>
                <a:spcPts val="0"/>
              </a:spcAft>
              <a:buClr>
                <a:schemeClr val="dk1"/>
              </a:buClr>
              <a:buSzPts val="1300"/>
              <a:buFont typeface="Arial"/>
              <a:buChar char="•"/>
            </a:pPr>
            <a:r>
              <a:rPr lang="en-US" sz="1300"/>
              <a:t>A member may nominate more than one person for any position. </a:t>
            </a:r>
            <a:endParaRPr/>
          </a:p>
          <a:p>
            <a:pPr indent="-181240" lvl="0" marL="181240" rtl="0" algn="l">
              <a:spcBef>
                <a:spcPts val="634"/>
              </a:spcBef>
              <a:spcAft>
                <a:spcPts val="0"/>
              </a:spcAft>
              <a:buClr>
                <a:schemeClr val="dk1"/>
              </a:buClr>
              <a:buSzPts val="1300"/>
              <a:buFont typeface="Arial"/>
              <a:buChar char="•"/>
            </a:pPr>
            <a:r>
              <a:rPr lang="en-US" sz="1300"/>
              <a:t>A member may decline a nomination during the nomination process.</a:t>
            </a:r>
            <a:endParaRPr/>
          </a:p>
          <a:p>
            <a:pPr indent="-181240" lvl="0" marL="181240" rtl="0" algn="l">
              <a:spcBef>
                <a:spcPts val="634"/>
              </a:spcBef>
              <a:spcAft>
                <a:spcPts val="0"/>
              </a:spcAft>
              <a:buClr>
                <a:schemeClr val="dk1"/>
              </a:buClr>
              <a:buSzPts val="1300"/>
              <a:buFont typeface="Arial"/>
              <a:buChar char="•"/>
            </a:pPr>
            <a:r>
              <a:rPr lang="en-US" sz="1300"/>
              <a:t>(</a:t>
            </a:r>
            <a:r>
              <a:rPr i="1" lang="en-US" sz="1300"/>
              <a:t>High schools</a:t>
            </a:r>
            <a:r>
              <a:rPr lang="en-US" sz="1300"/>
              <a:t>) Students may fill any officer position.</a:t>
            </a:r>
            <a:endParaRPr/>
          </a:p>
          <a:p>
            <a:pPr indent="-181240" lvl="0" marL="181240" rtl="0" algn="l">
              <a:spcBef>
                <a:spcPts val="634"/>
              </a:spcBef>
              <a:spcAft>
                <a:spcPts val="0"/>
              </a:spcAft>
              <a:buClr>
                <a:schemeClr val="dk1"/>
              </a:buClr>
              <a:buSzPts val="1300"/>
              <a:buFont typeface="Arial"/>
              <a:buChar char="•"/>
            </a:pPr>
            <a:r>
              <a:rPr lang="en-US" sz="1300"/>
              <a:t>Members may not serve more than two (2) consecutive terms (i.e.- 2 years) in the same officer position at the same school.</a:t>
            </a:r>
            <a:endParaRPr/>
          </a:p>
          <a:p>
            <a:pPr indent="-181240" lvl="0" marL="181240" rtl="0" algn="l">
              <a:spcBef>
                <a:spcPts val="634"/>
              </a:spcBef>
              <a:spcAft>
                <a:spcPts val="0"/>
              </a:spcAft>
              <a:buClr>
                <a:schemeClr val="dk1"/>
              </a:buClr>
              <a:buSzPts val="1300"/>
              <a:buFont typeface="Arial"/>
              <a:buChar char="•"/>
            </a:pPr>
            <a:r>
              <a:rPr lang="en-US" sz="1300"/>
              <a:t>Nominees do not have to leave the room during the nomination period or when a vote is taken. </a:t>
            </a:r>
            <a:endParaRPr/>
          </a:p>
          <a:p>
            <a:pPr indent="-181240" lvl="0" marL="181240" rtl="0" algn="l">
              <a:spcBef>
                <a:spcPts val="634"/>
              </a:spcBef>
              <a:spcAft>
                <a:spcPts val="0"/>
              </a:spcAft>
              <a:buClr>
                <a:schemeClr val="dk1"/>
              </a:buClr>
              <a:buSzPts val="1300"/>
              <a:buFont typeface="Arial"/>
              <a:buChar char="•"/>
            </a:pPr>
            <a:r>
              <a:rPr lang="en-US" sz="1300"/>
              <a:t>If there is more than one nominee per elected office, each nominee will be offered an opportunity to share why they should be elected to the seat.</a:t>
            </a:r>
            <a:endParaRPr/>
          </a:p>
          <a:p>
            <a:pPr indent="-181240" lvl="0" marL="181240" rtl="0" algn="l">
              <a:spcBef>
                <a:spcPts val="634"/>
              </a:spcBef>
              <a:spcAft>
                <a:spcPts val="0"/>
              </a:spcAft>
              <a:buClr>
                <a:schemeClr val="dk1"/>
              </a:buClr>
              <a:buSzPts val="1300"/>
              <a:buFont typeface="Arial"/>
              <a:buChar char="•"/>
            </a:pPr>
            <a:r>
              <a:rPr lang="en-US" sz="1300"/>
              <a:t>The newly elected officers will assume their position starting at the conclusion of this meeting and serve until June 30. </a:t>
            </a:r>
            <a:endParaRPr/>
          </a:p>
          <a:p>
            <a:pPr indent="-181240" lvl="0" marL="181240" rtl="0" algn="l">
              <a:spcBef>
                <a:spcPts val="634"/>
              </a:spcBef>
              <a:spcAft>
                <a:spcPts val="0"/>
              </a:spcAft>
              <a:buClr>
                <a:schemeClr val="dk1"/>
              </a:buClr>
              <a:buSzPts val="1300"/>
              <a:buFont typeface="Arial"/>
              <a:buChar char="•"/>
            </a:pPr>
            <a:r>
              <a:rPr lang="en-US" sz="1300"/>
              <a:t>All voting members have only one vote per seat.</a:t>
            </a:r>
            <a:endParaRPr/>
          </a:p>
          <a:p>
            <a:pPr indent="0" lvl="0" marL="0" rtl="0" algn="l">
              <a:spcBef>
                <a:spcPts val="634"/>
              </a:spcBef>
              <a:spcAft>
                <a:spcPts val="0"/>
              </a:spcAft>
              <a:buNone/>
            </a:pPr>
            <a:r>
              <a:t/>
            </a:r>
            <a:endParaRPr/>
          </a:p>
        </p:txBody>
      </p:sp>
      <p:sp>
        <p:nvSpPr>
          <p:cNvPr id="346" name="Google Shape;346;p1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1: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First, we will elect the </a:t>
            </a:r>
            <a:r>
              <a:rPr b="1" lang="en-US" sz="1300"/>
              <a:t>GO Team’s Chair</a:t>
            </a:r>
            <a:r>
              <a:rPr lang="en-US" sz="1300"/>
              <a:t>. As a reminder, the responsibilities of the Chair include, but are not limited to</a:t>
            </a:r>
            <a:endParaRPr/>
          </a:p>
          <a:p>
            <a:pPr indent="-181240" lvl="0" marL="181240" rtl="0" algn="l">
              <a:spcBef>
                <a:spcPts val="0"/>
              </a:spcBef>
              <a:spcAft>
                <a:spcPts val="0"/>
              </a:spcAft>
              <a:buClr>
                <a:schemeClr val="dk1"/>
              </a:buClr>
              <a:buSzPts val="1300"/>
              <a:buFont typeface="Arial"/>
              <a:buChar char="•"/>
            </a:pPr>
            <a:r>
              <a:rPr lang="en-US" sz="1300"/>
              <a:t>Leading GO Team Meetings</a:t>
            </a:r>
            <a:endParaRPr/>
          </a:p>
          <a:p>
            <a:pPr indent="-181240" lvl="0" marL="181240" rtl="0" algn="l">
              <a:spcBef>
                <a:spcPts val="0"/>
              </a:spcBef>
              <a:spcAft>
                <a:spcPts val="0"/>
              </a:spcAft>
              <a:buClr>
                <a:schemeClr val="dk1"/>
              </a:buClr>
              <a:buSzPts val="1300"/>
              <a:buFont typeface="Arial"/>
              <a:buChar char="•"/>
            </a:pPr>
            <a:r>
              <a:rPr lang="en-US" sz="1300"/>
              <a:t>Working with the Principal and GO Team to develop meeting Agendas</a:t>
            </a:r>
            <a:endParaRPr/>
          </a:p>
          <a:p>
            <a:pPr indent="-181240" lvl="0" marL="181240" rtl="0" algn="l">
              <a:spcBef>
                <a:spcPts val="0"/>
              </a:spcBef>
              <a:spcAft>
                <a:spcPts val="0"/>
              </a:spcAft>
              <a:buClr>
                <a:schemeClr val="dk1"/>
              </a:buClr>
              <a:buSzPts val="1300"/>
              <a:buFont typeface="Arial"/>
              <a:buChar char="•"/>
            </a:pPr>
            <a:r>
              <a:rPr lang="en-US" sz="1300"/>
              <a:t>Ensuring every GO Team member has an opportunity to be heard</a:t>
            </a:r>
            <a:endParaRPr/>
          </a:p>
          <a:p>
            <a:pPr indent="-181240" lvl="0" marL="181240" rtl="0" algn="l">
              <a:spcBef>
                <a:spcPts val="0"/>
              </a:spcBef>
              <a:spcAft>
                <a:spcPts val="0"/>
              </a:spcAft>
              <a:buClr>
                <a:schemeClr val="dk1"/>
              </a:buClr>
              <a:buSzPts val="1300"/>
              <a:buFont typeface="Arial"/>
              <a:buChar char="•"/>
            </a:pPr>
            <a:r>
              <a:rPr lang="en-US" sz="1300"/>
              <a:t>Monitoring team compliance</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Chair</a:t>
            </a:r>
            <a:r>
              <a:rPr lang="en-US" sz="1300"/>
              <a:t> nominations. </a:t>
            </a:r>
            <a:r>
              <a:rPr i="1" lang="en-US" sz="1300"/>
              <a:t>[Secretary will record all nominations.]</a:t>
            </a:r>
            <a:endParaRPr/>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800"/>
              </a:spcBef>
              <a:spcAft>
                <a:spcPts val="0"/>
              </a:spcAft>
              <a:buNone/>
            </a:pPr>
            <a:r>
              <a:rPr lang="en-US" sz="1300"/>
              <a:t>If there are no further nominations, I will close the floor. We will begin the confirmation process.  We have</a:t>
            </a:r>
            <a:r>
              <a:rPr lang="en-US" sz="1300">
                <a:solidFill>
                  <a:srgbClr val="0070C0"/>
                </a:solidFill>
              </a:rPr>
              <a:t> [insert number]</a:t>
            </a:r>
            <a:r>
              <a:rPr lang="en-US" sz="1300"/>
              <a:t> people being considered for the Chair seat.</a:t>
            </a:r>
            <a:endParaRPr/>
          </a:p>
          <a:p>
            <a:pPr indent="0" lvl="0" marL="0" rtl="0" algn="l">
              <a:spcBef>
                <a:spcPts val="800"/>
              </a:spcBef>
              <a:spcAft>
                <a:spcPts val="0"/>
              </a:spcAft>
              <a:buNone/>
            </a:pPr>
            <a:r>
              <a:rPr lang="en-US" sz="1300"/>
              <a:t>The nomination(s) for Chair is/are </a:t>
            </a:r>
            <a:r>
              <a:rPr lang="en-US" sz="1300">
                <a:solidFill>
                  <a:srgbClr val="0070C0"/>
                </a:solidFill>
              </a:rPr>
              <a:t>[insert candidate(s)’ name(s)]</a:t>
            </a:r>
            <a:r>
              <a:rPr lang="en-US" sz="1300"/>
              <a:t>.</a:t>
            </a:r>
            <a:endParaRPr/>
          </a:p>
          <a:p>
            <a:pPr indent="0" lvl="0" marL="0" rtl="0" algn="l">
              <a:spcBef>
                <a:spcPts val="800"/>
              </a:spcBef>
              <a:spcAft>
                <a:spcPts val="0"/>
              </a:spcAft>
              <a:buNone/>
            </a:pPr>
            <a:r>
              <a:rPr lang="en-US" sz="1300"/>
              <a:t>At this time I will offer each Chair nominee an opportunity to explain why they are the best candidate for the position. Other GO Team members may ask the nominees questions before voting.</a:t>
            </a:r>
            <a:endParaRPr/>
          </a:p>
          <a:p>
            <a:pPr indent="0" lvl="0" marL="0" rtl="0" algn="l">
              <a:spcBef>
                <a:spcPts val="800"/>
              </a:spcBef>
              <a:spcAft>
                <a:spcPts val="0"/>
              </a:spcAft>
              <a:buNone/>
            </a:pP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Chair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 </a:t>
            </a:r>
            <a:r>
              <a:rPr lang="en-US" sz="1300"/>
              <a:t>you will serve as the GO Team Chair for this school year!</a:t>
            </a:r>
            <a:endParaRPr/>
          </a:p>
          <a:p>
            <a:pPr indent="0" lvl="0" marL="0" rtl="0" algn="l">
              <a:spcBef>
                <a:spcPts val="800"/>
              </a:spcBef>
              <a:spcAft>
                <a:spcPts val="0"/>
              </a:spcAft>
              <a:buNone/>
            </a:pPr>
            <a:r>
              <a:t/>
            </a:r>
            <a:endParaRPr/>
          </a:p>
        </p:txBody>
      </p:sp>
      <p:sp>
        <p:nvSpPr>
          <p:cNvPr id="374" name="Google Shape;374;p1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300"/>
              <a:t>Now, we will elect the </a:t>
            </a:r>
            <a:r>
              <a:rPr b="1" lang="en-US" sz="1300"/>
              <a:t>GO Team’s Vice-Chair</a:t>
            </a:r>
            <a:r>
              <a:rPr lang="en-US" sz="1300"/>
              <a:t>. As a reminder, the responsibilities of the Vice-Chair include, but are not limited to </a:t>
            </a:r>
            <a:endParaRPr/>
          </a:p>
          <a:p>
            <a:pPr indent="-181240" lvl="0" marL="181240" rtl="0" algn="l">
              <a:spcBef>
                <a:spcPts val="0"/>
              </a:spcBef>
              <a:spcAft>
                <a:spcPts val="0"/>
              </a:spcAft>
              <a:buClr>
                <a:schemeClr val="dk1"/>
              </a:buClr>
              <a:buSzPts val="1300"/>
              <a:buFont typeface="Arial"/>
              <a:buChar char="•"/>
            </a:pPr>
            <a:r>
              <a:rPr lang="en-US" sz="1300"/>
              <a:t>Ensuring the GO Team follows parliamentary procedure</a:t>
            </a:r>
            <a:endParaRPr/>
          </a:p>
          <a:p>
            <a:pPr indent="-181240" lvl="0" marL="181240" rtl="0" algn="l">
              <a:spcBef>
                <a:spcPts val="0"/>
              </a:spcBef>
              <a:spcAft>
                <a:spcPts val="0"/>
              </a:spcAft>
              <a:buClr>
                <a:schemeClr val="dk1"/>
              </a:buClr>
              <a:buSzPts val="1300"/>
              <a:buFont typeface="Arial"/>
              <a:buChar char="•"/>
            </a:pPr>
            <a:r>
              <a:rPr lang="en-US" sz="1300"/>
              <a:t>Working with the Principal and Chair to develop meeting Agendas</a:t>
            </a:r>
            <a:endParaRPr/>
          </a:p>
          <a:p>
            <a:pPr indent="-181240" lvl="0" marL="181240" rtl="0" algn="l">
              <a:spcBef>
                <a:spcPts val="0"/>
              </a:spcBef>
              <a:spcAft>
                <a:spcPts val="0"/>
              </a:spcAft>
              <a:buClr>
                <a:schemeClr val="dk1"/>
              </a:buClr>
              <a:buSzPts val="1300"/>
              <a:buFont typeface="Arial"/>
              <a:buChar char="•"/>
            </a:pPr>
            <a:r>
              <a:rPr lang="en-US" sz="1300"/>
              <a:t>Acting as Chair, if the Chair is not present.</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Vice-Chair </a:t>
            </a:r>
            <a:r>
              <a:rPr lang="en-US" sz="1300"/>
              <a:t>nominations. </a:t>
            </a:r>
            <a:r>
              <a:rPr i="1" lang="en-US" sz="1300"/>
              <a:t>[Secretary will record all nominations.] </a:t>
            </a:r>
            <a:endParaRPr sz="1300"/>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800"/>
              </a:spcBef>
              <a:spcAft>
                <a:spcPts val="0"/>
              </a:spcAft>
              <a:buNone/>
            </a:pPr>
            <a:r>
              <a:rPr lang="en-US" sz="1300"/>
              <a:t>If there are no further nominations, I will close the floor. We will begin the confirmation process.  We have </a:t>
            </a:r>
            <a:r>
              <a:rPr lang="en-US" sz="1300">
                <a:solidFill>
                  <a:srgbClr val="0070C0"/>
                </a:solidFill>
              </a:rPr>
              <a:t>[insert number]</a:t>
            </a:r>
            <a:r>
              <a:rPr lang="en-US" sz="1300"/>
              <a:t> people being considered for the Vice-Chair seat.</a:t>
            </a:r>
            <a:endParaRPr/>
          </a:p>
          <a:p>
            <a:pPr indent="0" lvl="0" marL="0" rtl="0" algn="l">
              <a:spcBef>
                <a:spcPts val="800"/>
              </a:spcBef>
              <a:spcAft>
                <a:spcPts val="0"/>
              </a:spcAft>
              <a:buNone/>
            </a:pPr>
            <a:r>
              <a:rPr lang="en-US" sz="1300"/>
              <a:t>The nomination(s) for Vice-Chair is/are</a:t>
            </a:r>
            <a:r>
              <a:rPr lang="en-US" sz="1300">
                <a:solidFill>
                  <a:srgbClr val="0070C0"/>
                </a:solidFill>
              </a:rPr>
              <a:t> [insert candidate(s)’ name(s)]</a:t>
            </a:r>
            <a:r>
              <a:rPr lang="en-US" sz="1300"/>
              <a:t>.</a:t>
            </a:r>
            <a:endParaRPr/>
          </a:p>
          <a:p>
            <a:pPr indent="0" lvl="0" marL="0" rtl="0" algn="l">
              <a:spcBef>
                <a:spcPts val="800"/>
              </a:spcBef>
              <a:spcAft>
                <a:spcPts val="0"/>
              </a:spcAft>
              <a:buNone/>
            </a:pPr>
            <a:r>
              <a:rPr lang="en-US" sz="1300"/>
              <a:t>At this time I will offer each Vice-Chair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Vice-Chair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a:t>
            </a:r>
            <a:r>
              <a:rPr lang="en-US" sz="1300"/>
              <a:t> you will serve as the </a:t>
            </a:r>
            <a:r>
              <a:rPr b="1" lang="en-US" sz="1300"/>
              <a:t>GO Team Vice-Chair</a:t>
            </a:r>
            <a:r>
              <a:rPr lang="en-US" sz="1300"/>
              <a:t> for this school year!</a:t>
            </a:r>
            <a:endParaRPr/>
          </a:p>
          <a:p>
            <a:pPr indent="0" lvl="0" marL="0" rtl="0" algn="l">
              <a:spcBef>
                <a:spcPts val="800"/>
              </a:spcBef>
              <a:spcAft>
                <a:spcPts val="0"/>
              </a:spcAft>
              <a:buNone/>
            </a:pPr>
            <a:r>
              <a:t/>
            </a:r>
            <a:endParaRPr/>
          </a:p>
        </p:txBody>
      </p:sp>
      <p:sp>
        <p:nvSpPr>
          <p:cNvPr id="392" name="Google Shape;392;p1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Now, we will elect the </a:t>
            </a:r>
            <a:r>
              <a:rPr b="1" lang="en-US" sz="1300"/>
              <a:t>GO Team’s Secretary</a:t>
            </a:r>
            <a:r>
              <a:rPr lang="en-US" sz="1300"/>
              <a:t>. As a reminder, the responsibilities of the Secretary include, but are not limited to</a:t>
            </a:r>
            <a:endParaRPr/>
          </a:p>
          <a:p>
            <a:pPr indent="-285750" lvl="0" marL="285750" rtl="0" algn="l">
              <a:spcBef>
                <a:spcPts val="0"/>
              </a:spcBef>
              <a:spcAft>
                <a:spcPts val="0"/>
              </a:spcAft>
              <a:buClr>
                <a:schemeClr val="dk1"/>
              </a:buClr>
              <a:buSzPts val="1300"/>
              <a:buFont typeface="Arial"/>
              <a:buChar char="•"/>
            </a:pPr>
            <a:r>
              <a:rPr lang="en-US" sz="1300"/>
              <a:t>Posting GO Team documents (agendas, summaries, and minutes) to the website</a:t>
            </a:r>
            <a:endParaRPr/>
          </a:p>
          <a:p>
            <a:pPr indent="-285750" lvl="0" marL="285750" rtl="0" algn="l">
              <a:spcBef>
                <a:spcPts val="0"/>
              </a:spcBef>
              <a:spcAft>
                <a:spcPts val="0"/>
              </a:spcAft>
              <a:buClr>
                <a:schemeClr val="dk1"/>
              </a:buClr>
              <a:buSzPts val="1300"/>
              <a:buFont typeface="Arial"/>
              <a:buChar char="•"/>
            </a:pPr>
            <a:r>
              <a:rPr lang="en-US" sz="1300"/>
              <a:t>Taking minutes at GO Team meetings</a:t>
            </a:r>
            <a:endParaRPr/>
          </a:p>
          <a:p>
            <a:pPr indent="-285750" lvl="0" marL="285750" rtl="0" algn="l">
              <a:spcBef>
                <a:spcPts val="0"/>
              </a:spcBef>
              <a:spcAft>
                <a:spcPts val="0"/>
              </a:spcAft>
              <a:buClr>
                <a:schemeClr val="dk1"/>
              </a:buClr>
              <a:buSzPts val="1300"/>
              <a:buFont typeface="Arial"/>
              <a:buChar char="•"/>
            </a:pPr>
            <a:r>
              <a:rPr lang="en-US" sz="1300"/>
              <a:t>Ensuring the GO Team is in compliance with Georgia Open Meeting Laws</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Secretary </a:t>
            </a:r>
            <a:r>
              <a:rPr lang="en-US" sz="1300"/>
              <a:t>nominations. </a:t>
            </a:r>
            <a:r>
              <a:rPr i="1" lang="en-US" sz="1300"/>
              <a:t>[Secretary will record all nominations.] </a:t>
            </a:r>
            <a:endParaRPr sz="1300"/>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a:t>
            </a:r>
            <a:endParaRPr sz="1300"/>
          </a:p>
          <a:p>
            <a:pPr indent="0" lvl="0" marL="0" rtl="0" algn="l">
              <a:spcBef>
                <a:spcPts val="800"/>
              </a:spcBef>
              <a:spcAft>
                <a:spcPts val="0"/>
              </a:spcAft>
              <a:buNone/>
            </a:pPr>
            <a:r>
              <a:rPr lang="en-US" sz="1300"/>
              <a:t>If there are no further nominations, I will close the floor. We will begin the confirmation process.  We have</a:t>
            </a:r>
            <a:r>
              <a:rPr lang="en-US" sz="1300">
                <a:solidFill>
                  <a:srgbClr val="0070C0"/>
                </a:solidFill>
              </a:rPr>
              <a:t> [insert number] </a:t>
            </a:r>
            <a:r>
              <a:rPr lang="en-US" sz="1300"/>
              <a:t>people being considered for the Secretary seat.</a:t>
            </a:r>
            <a:endParaRPr/>
          </a:p>
          <a:p>
            <a:pPr indent="0" lvl="0" marL="0" rtl="0" algn="l">
              <a:spcBef>
                <a:spcPts val="800"/>
              </a:spcBef>
              <a:spcAft>
                <a:spcPts val="0"/>
              </a:spcAft>
              <a:buNone/>
            </a:pPr>
            <a:r>
              <a:rPr lang="en-US" sz="1300"/>
              <a:t>The nomination(s) for Secretary is/are </a:t>
            </a:r>
            <a:r>
              <a:rPr lang="en-US" sz="1300">
                <a:solidFill>
                  <a:srgbClr val="0070C0"/>
                </a:solidFill>
              </a:rPr>
              <a:t>[insert candidate(s)’ name(s)]</a:t>
            </a:r>
            <a:r>
              <a:rPr lang="en-US" sz="1300"/>
              <a:t>.</a:t>
            </a:r>
            <a:endParaRPr/>
          </a:p>
          <a:p>
            <a:pPr indent="0" lvl="0" marL="0" rtl="0" algn="l">
              <a:spcBef>
                <a:spcPts val="800"/>
              </a:spcBef>
              <a:spcAft>
                <a:spcPts val="0"/>
              </a:spcAft>
              <a:buNone/>
            </a:pPr>
            <a:r>
              <a:rPr lang="en-US" sz="1300"/>
              <a:t>At this time I will offer each Secretary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Secretary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a:t>
            </a:r>
            <a:r>
              <a:rPr lang="en-US" sz="1300"/>
              <a:t> you will serve as the </a:t>
            </a:r>
            <a:r>
              <a:rPr b="1" lang="en-US" sz="1300"/>
              <a:t>GO Team Secretary</a:t>
            </a:r>
            <a:r>
              <a:rPr lang="en-US" sz="1300"/>
              <a:t> for this school year!</a:t>
            </a:r>
            <a:endParaRPr/>
          </a:p>
        </p:txBody>
      </p:sp>
      <p:sp>
        <p:nvSpPr>
          <p:cNvPr id="410" name="Google Shape;410;p1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4: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4: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Now, we will elect the </a:t>
            </a:r>
            <a:r>
              <a:rPr b="1" lang="en-US" sz="1300"/>
              <a:t>GO Team’s Cluster Representative</a:t>
            </a:r>
            <a:r>
              <a:rPr lang="en-US" sz="1300"/>
              <a:t>. Cluster Representatives may also hold an officer position (Chair, Vice-Chair, or Secretary). As a reminder, the responsibilities of the Cluster Representative include, but are not limited to</a:t>
            </a:r>
            <a:endParaRPr/>
          </a:p>
          <a:p>
            <a:pPr indent="-181240" lvl="0" marL="181240" rtl="0" algn="l">
              <a:spcBef>
                <a:spcPts val="0"/>
              </a:spcBef>
              <a:spcAft>
                <a:spcPts val="0"/>
              </a:spcAft>
              <a:buClr>
                <a:schemeClr val="dk1"/>
              </a:buClr>
              <a:buSzPts val="1300"/>
              <a:buFont typeface="Arial"/>
              <a:buChar char="•"/>
            </a:pPr>
            <a:r>
              <a:rPr lang="en-US" sz="1300"/>
              <a:t>Attending all Cluster Advisory Team (CAT) meetings (approximately 3)</a:t>
            </a:r>
            <a:endParaRPr/>
          </a:p>
          <a:p>
            <a:pPr indent="-181240" lvl="0" marL="181240" rtl="0" algn="l">
              <a:spcBef>
                <a:spcPts val="0"/>
              </a:spcBef>
              <a:spcAft>
                <a:spcPts val="0"/>
              </a:spcAft>
              <a:buClr>
                <a:schemeClr val="dk1"/>
              </a:buClr>
              <a:buSzPts val="1300"/>
              <a:buFont typeface="Arial"/>
              <a:buChar char="•"/>
            </a:pPr>
            <a:r>
              <a:rPr lang="en-US" sz="1300"/>
              <a:t>Reporting back to the GO Team on the CAT meetings</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Cluster Representative </a:t>
            </a:r>
            <a:r>
              <a:rPr lang="en-US" sz="1300"/>
              <a:t>nominations. </a:t>
            </a:r>
            <a:r>
              <a:rPr i="1" lang="en-US" sz="1300"/>
              <a:t>[Secretary will record all nominations.] </a:t>
            </a:r>
            <a:endParaRPr sz="1300"/>
          </a:p>
          <a:p>
            <a:pPr indent="0" lvl="0" marL="0" rtl="0" algn="l">
              <a:spcBef>
                <a:spcPts val="6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600"/>
              </a:spcBef>
              <a:spcAft>
                <a:spcPts val="0"/>
              </a:spcAft>
              <a:buNone/>
            </a:pPr>
            <a:r>
              <a:rPr lang="en-US" sz="1300"/>
              <a:t>If there are no further nominations, I will close the floor. We will begin the confirmation process.  We have </a:t>
            </a:r>
            <a:r>
              <a:rPr lang="en-US" sz="1300">
                <a:solidFill>
                  <a:srgbClr val="0070C0"/>
                </a:solidFill>
              </a:rPr>
              <a:t>[insert number]</a:t>
            </a:r>
            <a:r>
              <a:rPr lang="en-US" sz="1300">
                <a:solidFill>
                  <a:schemeClr val="accent4"/>
                </a:solidFill>
              </a:rPr>
              <a:t> </a:t>
            </a:r>
            <a:r>
              <a:rPr lang="en-US" sz="1300"/>
              <a:t>people being considered for the Cluster Representative seat.</a:t>
            </a:r>
            <a:endParaRPr/>
          </a:p>
          <a:p>
            <a:pPr indent="0" lvl="0" marL="0" rtl="0" algn="l">
              <a:spcBef>
                <a:spcPts val="600"/>
              </a:spcBef>
              <a:spcAft>
                <a:spcPts val="0"/>
              </a:spcAft>
              <a:buNone/>
            </a:pPr>
            <a:r>
              <a:rPr lang="en-US" sz="1300"/>
              <a:t>The nomination(s) for Cluster Representative is/are</a:t>
            </a:r>
            <a:r>
              <a:rPr lang="en-US" sz="1300">
                <a:solidFill>
                  <a:srgbClr val="0070C0"/>
                </a:solidFill>
              </a:rPr>
              <a:t> [insert candidate(s)’ name(s)]</a:t>
            </a:r>
            <a:r>
              <a:rPr lang="en-US" sz="1300"/>
              <a:t>.</a:t>
            </a:r>
            <a:endParaRPr/>
          </a:p>
          <a:p>
            <a:pPr indent="0" lvl="0" marL="0" rtl="0" algn="l">
              <a:spcBef>
                <a:spcPts val="600"/>
              </a:spcBef>
              <a:spcAft>
                <a:spcPts val="0"/>
              </a:spcAft>
              <a:buNone/>
            </a:pPr>
            <a:r>
              <a:rPr lang="en-US" sz="1300"/>
              <a:t>At this time I will offer each Cluster Representative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600"/>
              </a:spcBef>
              <a:spcAft>
                <a:spcPts val="0"/>
              </a:spcAft>
              <a:buNone/>
            </a:pPr>
            <a:r>
              <a:rPr lang="en-US" sz="1300"/>
              <a:t>Please raise your hand to vote for your choice for Cluster Representative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600"/>
              </a:spcBef>
              <a:spcAft>
                <a:spcPts val="0"/>
              </a:spcAft>
              <a:buNone/>
            </a:pPr>
            <a:r>
              <a:rPr i="1" lang="en-US" sz="1300"/>
              <a:t>[</a:t>
            </a:r>
            <a:r>
              <a:rPr b="1" lang="en-US" sz="1300" u="sng">
                <a:solidFill>
                  <a:srgbClr val="0070C0"/>
                </a:solidFill>
              </a:rPr>
              <a:t>Note to Chair</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600"/>
              </a:spcBef>
              <a:spcAft>
                <a:spcPts val="0"/>
              </a:spcAft>
              <a:buNone/>
            </a:pPr>
            <a:r>
              <a:rPr lang="en-US" sz="1300"/>
              <a:t>Congratulations,</a:t>
            </a:r>
            <a:r>
              <a:rPr lang="en-US" sz="1300">
                <a:solidFill>
                  <a:srgbClr val="0070C0"/>
                </a:solidFill>
              </a:rPr>
              <a:t> [insert winner’s name]</a:t>
            </a:r>
            <a:r>
              <a:rPr lang="en-US" sz="1300"/>
              <a:t> you will serve as the </a:t>
            </a:r>
            <a:r>
              <a:rPr b="1" lang="en-US" sz="1300"/>
              <a:t>GO Team Cluster Representative</a:t>
            </a:r>
            <a:r>
              <a:rPr lang="en-US" sz="1300"/>
              <a:t> for this school year!</a:t>
            </a:r>
            <a:endParaRPr/>
          </a:p>
        </p:txBody>
      </p:sp>
      <p:sp>
        <p:nvSpPr>
          <p:cNvPr id="428" name="Google Shape;428;p1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5: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1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our next item of business in reviewing and updating or confirming our GO Team’s </a:t>
            </a:r>
            <a:r>
              <a:rPr b="1" lang="en-US" sz="1300"/>
              <a:t>Public Comment Protocol</a:t>
            </a:r>
            <a:r>
              <a:rPr lang="en-US" sz="1300"/>
              <a:t>. Public comment opportunities are available for GO Teams to hear from interested members of the community.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From Section 3.4 of the GO Team</a:t>
            </a:r>
            <a:r>
              <a:rPr lang="en-US" sz="1300" u="sng"/>
              <a:t> </a:t>
            </a:r>
            <a:r>
              <a:rPr lang="en-US" sz="1300"/>
              <a:t>Handbook:</a:t>
            </a:r>
            <a:endParaRPr/>
          </a:p>
          <a:p>
            <a:pPr indent="-181240" lvl="0" marL="181240" rtl="0" algn="l">
              <a:spcBef>
                <a:spcPts val="0"/>
              </a:spcBef>
              <a:spcAft>
                <a:spcPts val="0"/>
              </a:spcAft>
              <a:buClr>
                <a:schemeClr val="dk1"/>
              </a:buClr>
              <a:buSzPts val="1300"/>
              <a:buFont typeface="Arial"/>
              <a:buChar char="•"/>
            </a:pPr>
            <a:r>
              <a:rPr lang="en-US" sz="1300"/>
              <a:t>Opportunities for public comment </a:t>
            </a:r>
            <a:r>
              <a:rPr b="1" lang="en-US" sz="1300"/>
              <a:t>shall</a:t>
            </a:r>
            <a:r>
              <a:rPr lang="en-US" sz="1300"/>
              <a:t> be provided at least four (4) times in a school/fiscal year and noted on the GO Team’s webpage and meeting agenda;</a:t>
            </a:r>
            <a:endParaRPr/>
          </a:p>
          <a:p>
            <a:pPr indent="-181240" lvl="0" marL="181240" rtl="0" algn="l">
              <a:spcBef>
                <a:spcPts val="0"/>
              </a:spcBef>
              <a:spcAft>
                <a:spcPts val="0"/>
              </a:spcAft>
              <a:buClr>
                <a:schemeClr val="dk1"/>
              </a:buClr>
              <a:buSzPts val="1300"/>
              <a:buFont typeface="Arial"/>
              <a:buChar char="•"/>
            </a:pPr>
            <a:r>
              <a:rPr lang="en-US" sz="1300"/>
              <a:t>GO Team members will </a:t>
            </a:r>
            <a:r>
              <a:rPr b="1" lang="en-US" sz="1300"/>
              <a:t>not</a:t>
            </a:r>
            <a:r>
              <a:rPr lang="en-US" sz="1300"/>
              <a:t> provide responses or engage in direct conversation during public comment;</a:t>
            </a:r>
            <a:endParaRPr/>
          </a:p>
          <a:p>
            <a:pPr indent="-181240" lvl="0" marL="181240" rtl="0" algn="l">
              <a:spcBef>
                <a:spcPts val="0"/>
              </a:spcBef>
              <a:spcAft>
                <a:spcPts val="0"/>
              </a:spcAft>
              <a:buClr>
                <a:schemeClr val="dk1"/>
              </a:buClr>
              <a:buSzPts val="1300"/>
              <a:buFont typeface="Arial"/>
              <a:buChar char="•"/>
            </a:pPr>
            <a:r>
              <a:rPr lang="en-US" sz="1300"/>
              <a:t>Each GO Team will determine a consistent method for receiving public comments and for parents and other citizens to sign up to address the team;</a:t>
            </a:r>
            <a:endParaRPr/>
          </a:p>
          <a:p>
            <a:pPr indent="-181240" lvl="0" marL="181240" rtl="0" algn="l">
              <a:spcBef>
                <a:spcPts val="0"/>
              </a:spcBef>
              <a:spcAft>
                <a:spcPts val="0"/>
              </a:spcAft>
              <a:buClr>
                <a:schemeClr val="dk1"/>
              </a:buClr>
              <a:buSzPts val="1300"/>
              <a:buFont typeface="Arial"/>
              <a:buChar char="•"/>
            </a:pPr>
            <a:r>
              <a:rPr b="1" lang="en-US" sz="1300"/>
              <a:t>At least 20 minutes</a:t>
            </a:r>
            <a:r>
              <a:rPr lang="en-US" sz="1300"/>
              <a:t> of time will be allotted for the public to make comments at meetings where public comment is permitted; and </a:t>
            </a:r>
            <a:endParaRPr/>
          </a:p>
          <a:p>
            <a:pPr indent="-181240" lvl="0" marL="181240" rtl="0" algn="l">
              <a:spcBef>
                <a:spcPts val="0"/>
              </a:spcBef>
              <a:spcAft>
                <a:spcPts val="0"/>
              </a:spcAft>
              <a:buClr>
                <a:schemeClr val="dk1"/>
              </a:buClr>
              <a:buSzPts val="1300"/>
              <a:buFont typeface="Arial"/>
              <a:buChar char="•"/>
            </a:pPr>
            <a:r>
              <a:rPr lang="en-US" sz="1300"/>
              <a:t>The public will receive at least 2 business days’ notice of the Public Comment Protocol. </a:t>
            </a:r>
            <a:endParaRPr/>
          </a:p>
          <a:p>
            <a:pPr indent="0" lvl="0" marL="0" rtl="0" algn="l">
              <a:spcBef>
                <a:spcPts val="0"/>
              </a:spcBef>
              <a:spcAft>
                <a:spcPts val="0"/>
              </a:spcAft>
              <a:buNone/>
            </a:pPr>
            <a:r>
              <a:t/>
            </a:r>
            <a:endParaRPr/>
          </a:p>
        </p:txBody>
      </p:sp>
      <p:sp>
        <p:nvSpPr>
          <p:cNvPr id="446" name="Google Shape;446;p1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6: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16: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300"/>
              <a:t>Please take a moment to review our current public comment protocol and information. Are there any recommendations for updates or changes to our Public Comment Protocol?</a:t>
            </a:r>
            <a:r>
              <a:rPr i="1" lang="en-US" sz="1300">
                <a:solidFill>
                  <a:srgbClr val="0070C0"/>
                </a:solidFill>
              </a:rPr>
              <a:t> </a:t>
            </a:r>
            <a:r>
              <a:rPr b="1" i="1" lang="en-US" sz="1300">
                <a:solidFill>
                  <a:srgbClr val="0070C0"/>
                </a:solidFill>
              </a:rPr>
              <a:t>[</a:t>
            </a:r>
            <a:r>
              <a:rPr b="1" i="1" lang="en-US" sz="1300" u="sng">
                <a:solidFill>
                  <a:srgbClr val="0070C0"/>
                </a:solidFill>
              </a:rPr>
              <a:t>NOTE</a:t>
            </a:r>
            <a:r>
              <a:rPr i="1" lang="en-US" sz="1300">
                <a:solidFill>
                  <a:srgbClr val="0070C0"/>
                </a:solidFill>
              </a:rPr>
              <a:t>: Your GO Team may vote to leave the Public Comment Protocol unchanged.]</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Some tips for Public Comment Protocol (</a:t>
            </a:r>
            <a:r>
              <a:rPr i="1" lang="en-US"/>
              <a:t>from the </a:t>
            </a:r>
            <a:r>
              <a:rPr i="1" lang="en-US" u="sng"/>
              <a:t>GO Team Handbook</a:t>
            </a:r>
            <a:r>
              <a:rPr lang="en-US"/>
              <a:t>):</a:t>
            </a:r>
            <a:endParaRPr/>
          </a:p>
          <a:p>
            <a:pPr indent="-241653" lvl="0" marL="241653" rtl="0" algn="l">
              <a:spcBef>
                <a:spcPts val="0"/>
              </a:spcBef>
              <a:spcAft>
                <a:spcPts val="0"/>
              </a:spcAft>
              <a:buClr>
                <a:schemeClr val="dk1"/>
              </a:buClr>
              <a:buSzPts val="1200"/>
              <a:buFont typeface="Play"/>
              <a:buAutoNum type="arabicPeriod"/>
            </a:pPr>
            <a:r>
              <a:rPr lang="en-US"/>
              <a:t>The GO Team is not required to schedule time for Public Comment at every meeting.</a:t>
            </a:r>
            <a:endParaRPr/>
          </a:p>
          <a:p>
            <a:pPr indent="-241653" lvl="0" marL="241653" rtl="0" algn="l">
              <a:spcBef>
                <a:spcPts val="0"/>
              </a:spcBef>
              <a:spcAft>
                <a:spcPts val="0"/>
              </a:spcAft>
              <a:buClr>
                <a:schemeClr val="dk1"/>
              </a:buClr>
              <a:buSzPts val="1200"/>
              <a:buFont typeface="Play"/>
              <a:buAutoNum type="arabicPeriod"/>
            </a:pPr>
            <a:r>
              <a:rPr lang="en-US"/>
              <a:t>Public Comment should be scheduled for major action items (items that need a GO Team vote) that will require public input or need public buy-in.</a:t>
            </a:r>
            <a:endParaRPr/>
          </a:p>
          <a:p>
            <a:pPr indent="-241653" lvl="0" marL="241653" rtl="0" algn="l">
              <a:spcBef>
                <a:spcPts val="0"/>
              </a:spcBef>
              <a:spcAft>
                <a:spcPts val="0"/>
              </a:spcAft>
              <a:buClr>
                <a:schemeClr val="dk1"/>
              </a:buClr>
              <a:buSzPts val="1200"/>
              <a:buFont typeface="Play"/>
              <a:buAutoNum type="arabicPeriod"/>
            </a:pPr>
            <a:r>
              <a:rPr lang="en-US"/>
              <a:t>Consider the schedule of the school community for those meetings that do allow Public Comment in order to give your community the chance to participate. </a:t>
            </a:r>
            <a:endParaRPr/>
          </a:p>
          <a:p>
            <a:pPr indent="-241653" lvl="0" marL="241653" rtl="0" algn="l">
              <a:spcBef>
                <a:spcPts val="0"/>
              </a:spcBef>
              <a:spcAft>
                <a:spcPts val="0"/>
              </a:spcAft>
              <a:buClr>
                <a:schemeClr val="dk1"/>
              </a:buClr>
              <a:buSzPts val="1200"/>
              <a:buFont typeface="Play"/>
              <a:buAutoNum type="arabicPeriod"/>
            </a:pPr>
            <a:r>
              <a:rPr lang="en-US"/>
              <a:t>Set a specific time for your Public Comment period. For example, you could allot a 20-minute segment on the agenda for Public Comment and allow each member of the public to have 2 minutes to speak during that segment.</a:t>
            </a:r>
            <a:endParaRPr/>
          </a:p>
          <a:p>
            <a:pPr indent="-241653" lvl="0" marL="241653" rtl="0" algn="l">
              <a:spcBef>
                <a:spcPts val="0"/>
              </a:spcBef>
              <a:spcAft>
                <a:spcPts val="0"/>
              </a:spcAft>
              <a:buClr>
                <a:schemeClr val="dk1"/>
              </a:buClr>
              <a:buSzPts val="1200"/>
              <a:buFont typeface="Play"/>
              <a:buAutoNum type="arabicPeriod"/>
            </a:pPr>
            <a:r>
              <a:rPr lang="en-US"/>
              <a:t>Post a clear process for how individuals sign-up or indicate they wish to speak. </a:t>
            </a:r>
            <a:endParaRPr/>
          </a:p>
          <a:p>
            <a:pPr indent="-241653" lvl="0" marL="241653" rtl="0" algn="l">
              <a:spcBef>
                <a:spcPts val="0"/>
              </a:spcBef>
              <a:spcAft>
                <a:spcPts val="0"/>
              </a:spcAft>
              <a:buClr>
                <a:schemeClr val="dk1"/>
              </a:buClr>
              <a:buSzPts val="1200"/>
              <a:buFont typeface="Play"/>
              <a:buAutoNum type="arabicPeriod"/>
            </a:pPr>
            <a:r>
              <a:rPr lang="en-US"/>
              <a:t>GO Team members should not respond during the Public Comment period. The Public Comment period is designed to gain input from the public – not for immediate responses by the GO Team to the public comment presented. The GO Team should listen attentively to all comments and take the summation of the comments into consideration when making decisions.</a:t>
            </a:r>
            <a:endParaRPr/>
          </a:p>
          <a:p>
            <a:pPr indent="-241653" lvl="0" marL="241653" rtl="0" algn="l">
              <a:spcBef>
                <a:spcPts val="0"/>
              </a:spcBef>
              <a:spcAft>
                <a:spcPts val="0"/>
              </a:spcAft>
              <a:buClr>
                <a:schemeClr val="dk1"/>
              </a:buClr>
              <a:buSzPts val="1200"/>
              <a:buFont typeface="Play"/>
              <a:buAutoNum type="arabicPeriod"/>
            </a:pPr>
            <a:r>
              <a:rPr lang="en-US"/>
              <a:t>Remind the public that a scheduled Public Comment period on the agenda is not the only means for providing input. If there are urgent matters that need the GO Team’s attention, the school can organize Information Sessions or the GO Team can schedule separate Public Comment meetings to gather that information from stakeholders.</a:t>
            </a:r>
            <a:endParaRPr/>
          </a:p>
          <a:p>
            <a:pPr indent="0" lvl="0" marL="0" rtl="0" algn="l">
              <a:spcBef>
                <a:spcPts val="0"/>
              </a:spcBef>
              <a:spcAft>
                <a:spcPts val="0"/>
              </a:spcAft>
              <a:buNone/>
            </a:pPr>
            <a:r>
              <a:t/>
            </a:r>
            <a:endParaRPr i="1"/>
          </a:p>
          <a:p>
            <a:pPr indent="0" lvl="0" marL="0" rtl="0" algn="l">
              <a:spcBef>
                <a:spcPts val="0"/>
              </a:spcBef>
              <a:spcAft>
                <a:spcPts val="0"/>
              </a:spcAft>
              <a:buNone/>
            </a:pPr>
            <a:r>
              <a:rPr b="1" lang="en-US"/>
              <a:t>GO Team discusses and potentially updates the team’s public comment protocol.</a:t>
            </a:r>
            <a:endParaRPr b="1"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May I have a motion to adopt this Public Comment Protocol? A second?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i="1" sz="1300"/>
          </a:p>
          <a:p>
            <a:pPr indent="0" lvl="0" marL="0" rtl="0" algn="l">
              <a:spcBef>
                <a:spcPts val="0"/>
              </a:spcBef>
              <a:spcAft>
                <a:spcPts val="0"/>
              </a:spcAft>
              <a:buNone/>
            </a:pPr>
            <a:r>
              <a:rPr i="1" lang="en-US" sz="1300"/>
              <a:t>[The secretary will note who made the motion, who seconded, and how each member voted in the minutes. The secretary will also record the approved Public Comment format in the minutes.]</a:t>
            </a:r>
            <a:endParaRPr sz="1300"/>
          </a:p>
          <a:p>
            <a:pPr indent="0" lvl="0" marL="0" rtl="0" algn="l">
              <a:spcBef>
                <a:spcPts val="0"/>
              </a:spcBef>
              <a:spcAft>
                <a:spcPts val="0"/>
              </a:spcAft>
              <a:buNone/>
            </a:pPr>
            <a:r>
              <a:rPr i="1" lang="en-US" sz="1300"/>
              <a:t> </a:t>
            </a:r>
            <a:endParaRPr sz="1300"/>
          </a:p>
          <a:p>
            <a:pPr indent="0" lvl="0" marL="0" rtl="0" algn="l">
              <a:spcBef>
                <a:spcPts val="0"/>
              </a:spcBef>
              <a:spcAft>
                <a:spcPts val="0"/>
              </a:spcAft>
              <a:buNone/>
            </a:pPr>
            <a:r>
              <a:t/>
            </a:r>
            <a:endParaRPr/>
          </a:p>
        </p:txBody>
      </p:sp>
      <p:sp>
        <p:nvSpPr>
          <p:cNvPr id="463" name="Google Shape;463;p1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7: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1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Adhering to the agenda, we will now discuss our </a:t>
            </a:r>
            <a:r>
              <a:rPr b="1" lang="en-US" sz="1300"/>
              <a:t>Meeting Calendar</a:t>
            </a:r>
            <a:r>
              <a:rPr lang="en-US" sz="1300"/>
              <a:t> for this school year.  As a reminder our GO Team is required to:</a:t>
            </a:r>
            <a:endParaRPr/>
          </a:p>
          <a:p>
            <a:pPr indent="0" lvl="0" marL="0" rtl="0" algn="l">
              <a:spcBef>
                <a:spcPts val="0"/>
              </a:spcBef>
              <a:spcAft>
                <a:spcPts val="0"/>
              </a:spcAft>
              <a:buNone/>
            </a:pPr>
            <a:r>
              <a:t/>
            </a:r>
            <a:endParaRPr sz="1300"/>
          </a:p>
          <a:p>
            <a:pPr indent="-181240" lvl="0" marL="181240" rtl="0" algn="l">
              <a:spcBef>
                <a:spcPts val="0"/>
              </a:spcBef>
              <a:spcAft>
                <a:spcPts val="0"/>
              </a:spcAft>
              <a:buClr>
                <a:schemeClr val="dk1"/>
              </a:buClr>
              <a:buSzPts val="1300"/>
              <a:buFont typeface="Arial"/>
              <a:buChar char="•"/>
            </a:pPr>
            <a:r>
              <a:rPr lang="en-US" sz="1300"/>
              <a:t>have at least six (6) business meetings this school year – this meeting plus at least 6 more); </a:t>
            </a:r>
            <a:endParaRPr/>
          </a:p>
          <a:p>
            <a:pPr indent="-181240" lvl="0" marL="181240" rtl="0" algn="l">
              <a:spcBef>
                <a:spcPts val="0"/>
              </a:spcBef>
              <a:spcAft>
                <a:spcPts val="0"/>
              </a:spcAft>
              <a:buClr>
                <a:schemeClr val="dk1"/>
              </a:buClr>
              <a:buSzPts val="1300"/>
              <a:buFont typeface="Arial"/>
              <a:buChar char="•"/>
            </a:pPr>
            <a:r>
              <a:rPr lang="en-US" sz="1300"/>
              <a:t>four (4) of the meetings must permit time for Public Comment;</a:t>
            </a:r>
            <a:endParaRPr/>
          </a:p>
          <a:p>
            <a:pPr indent="-181240" lvl="0" marL="181240" rtl="0" algn="l">
              <a:spcBef>
                <a:spcPts val="0"/>
              </a:spcBef>
              <a:spcAft>
                <a:spcPts val="0"/>
              </a:spcAft>
              <a:buClr>
                <a:schemeClr val="dk1"/>
              </a:buClr>
              <a:buSzPts val="1300"/>
              <a:buFont typeface="Arial"/>
              <a:buChar char="•"/>
            </a:pPr>
            <a:r>
              <a:rPr lang="en-US" sz="1300"/>
              <a:t>meetings cannot be held during the instructional school day;</a:t>
            </a:r>
            <a:endParaRPr/>
          </a:p>
          <a:p>
            <a:pPr indent="-181240" lvl="0" marL="181240" rtl="0" algn="l">
              <a:spcBef>
                <a:spcPts val="0"/>
              </a:spcBef>
              <a:spcAft>
                <a:spcPts val="0"/>
              </a:spcAft>
              <a:buClr>
                <a:schemeClr val="dk1"/>
              </a:buClr>
              <a:buSzPts val="1300"/>
              <a:buFont typeface="Arial"/>
              <a:buChar char="•"/>
            </a:pPr>
            <a:r>
              <a:rPr lang="en-US" sz="1300"/>
              <a:t>meetings must be live-streamed and recorded; and </a:t>
            </a:r>
            <a:endParaRPr/>
          </a:p>
          <a:p>
            <a:pPr indent="-181240" lvl="0" marL="181240" rtl="0" algn="l">
              <a:spcBef>
                <a:spcPts val="0"/>
              </a:spcBef>
              <a:spcAft>
                <a:spcPts val="0"/>
              </a:spcAft>
              <a:buClr>
                <a:schemeClr val="dk1"/>
              </a:buClr>
              <a:buSzPts val="1300"/>
              <a:buFont typeface="Arial"/>
              <a:buChar char="•"/>
            </a:pPr>
            <a:r>
              <a:rPr lang="en-US" sz="1300"/>
              <a:t>meeting locations for hybrid meetings must be places which can accommodate the public (i.e. – not a conference room). </a:t>
            </a:r>
            <a:endParaRPr/>
          </a:p>
          <a:p>
            <a:pPr indent="0" lvl="0" marL="0" rtl="0" algn="l">
              <a:spcBef>
                <a:spcPts val="0"/>
              </a:spcBef>
              <a:spcAft>
                <a:spcPts val="0"/>
              </a:spcAft>
              <a:buNone/>
            </a:pPr>
            <a:r>
              <a:t/>
            </a:r>
            <a:endParaRPr/>
          </a:p>
        </p:txBody>
      </p:sp>
      <p:sp>
        <p:nvSpPr>
          <p:cNvPr id="480" name="Google Shape;480;p1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8: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8: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May I have suggestions/recommendations for meeting dates and times? </a:t>
            </a:r>
            <a:r>
              <a:rPr i="1" lang="en-US" sz="1300"/>
              <a:t>[Your GO Team </a:t>
            </a:r>
            <a:r>
              <a:rPr b="1" i="1" lang="en-US" sz="1300"/>
              <a:t>MUST</a:t>
            </a:r>
            <a:r>
              <a:rPr i="1" lang="en-US" sz="1300"/>
              <a:t> schedule at least 6 business meetings at this time; please refer to </a:t>
            </a:r>
            <a:r>
              <a:rPr b="1" i="1" lang="en-US" sz="1300"/>
              <a:t>Meetings-At-A-Glance</a:t>
            </a:r>
            <a:r>
              <a:rPr i="1" lang="en-US" sz="1300"/>
              <a:t> for a suggested schedule.]</a:t>
            </a:r>
            <a:endParaRPr sz="1300"/>
          </a:p>
          <a:p>
            <a:pPr indent="0" lvl="0" marL="0" rtl="0" algn="l">
              <a:spcBef>
                <a:spcPts val="0"/>
              </a:spcBef>
              <a:spcAft>
                <a:spcPts val="0"/>
              </a:spcAft>
              <a:buNone/>
            </a:pPr>
            <a:r>
              <a:t/>
            </a:r>
            <a:endParaRPr b="1" sz="1300"/>
          </a:p>
          <a:p>
            <a:pPr indent="0" lvl="0" marL="0" rtl="0" algn="l">
              <a:spcBef>
                <a:spcPts val="0"/>
              </a:spcBef>
              <a:spcAft>
                <a:spcPts val="0"/>
              </a:spcAft>
              <a:buNone/>
            </a:pPr>
            <a:r>
              <a:rPr b="1" lang="en-US" sz="1300">
                <a:solidFill>
                  <a:srgbClr val="0070C0"/>
                </a:solidFill>
              </a:rPr>
              <a:t>[Note to Chair: </a:t>
            </a:r>
            <a:r>
              <a:rPr b="1" i="1" lang="en-US" sz="1300">
                <a:solidFill>
                  <a:srgbClr val="0070C0"/>
                </a:solidFill>
              </a:rPr>
              <a:t>Your GO Team should plan on 3 meetings for the budget process: </a:t>
            </a:r>
            <a:endParaRPr sz="1300">
              <a:solidFill>
                <a:srgbClr val="0070C0"/>
              </a:solidFill>
            </a:endParaRPr>
          </a:p>
          <a:p>
            <a:pPr indent="0" lvl="0" marL="0" rtl="0" algn="l">
              <a:spcBef>
                <a:spcPts val="0"/>
              </a:spcBef>
              <a:spcAft>
                <a:spcPts val="0"/>
              </a:spcAft>
              <a:buNone/>
            </a:pPr>
            <a:r>
              <a:rPr lang="en-US" sz="1300">
                <a:solidFill>
                  <a:srgbClr val="0070C0"/>
                </a:solidFill>
              </a:rPr>
              <a:t>The </a:t>
            </a:r>
            <a:r>
              <a:rPr b="1" lang="en-US" sz="1300">
                <a:solidFill>
                  <a:srgbClr val="0070C0"/>
                </a:solidFill>
              </a:rPr>
              <a:t>first</a:t>
            </a:r>
            <a:r>
              <a:rPr lang="en-US" sz="1300">
                <a:solidFill>
                  <a:srgbClr val="0070C0"/>
                </a:solidFill>
              </a:rPr>
              <a:t> in late January to early February to review budget allocation;</a:t>
            </a:r>
            <a:endParaRPr/>
          </a:p>
          <a:p>
            <a:pPr indent="0" lvl="0" marL="0" rtl="0" algn="l">
              <a:spcBef>
                <a:spcPts val="0"/>
              </a:spcBef>
              <a:spcAft>
                <a:spcPts val="0"/>
              </a:spcAft>
              <a:buNone/>
            </a:pPr>
            <a:r>
              <a:rPr lang="en-US" sz="1300">
                <a:solidFill>
                  <a:srgbClr val="0070C0"/>
                </a:solidFill>
              </a:rPr>
              <a:t>The </a:t>
            </a:r>
            <a:r>
              <a:rPr b="1" lang="en-US" sz="1300">
                <a:solidFill>
                  <a:srgbClr val="0070C0"/>
                </a:solidFill>
              </a:rPr>
              <a:t>second</a:t>
            </a:r>
            <a:r>
              <a:rPr lang="en-US" sz="1300">
                <a:solidFill>
                  <a:srgbClr val="0070C0"/>
                </a:solidFill>
              </a:rPr>
              <a:t> in early to mid February for draft budget presentation and feedback; and </a:t>
            </a:r>
            <a:endParaRPr/>
          </a:p>
          <a:p>
            <a:pPr indent="0" lvl="0" marL="0" rtl="0" algn="l">
              <a:spcBef>
                <a:spcPts val="0"/>
              </a:spcBef>
              <a:spcAft>
                <a:spcPts val="0"/>
              </a:spcAft>
              <a:buNone/>
            </a:pPr>
            <a:r>
              <a:rPr lang="en-US" sz="1300">
                <a:solidFill>
                  <a:srgbClr val="0070C0"/>
                </a:solidFill>
              </a:rPr>
              <a:t>The </a:t>
            </a:r>
            <a:r>
              <a:rPr b="1" lang="en-US" sz="1300">
                <a:solidFill>
                  <a:srgbClr val="0070C0"/>
                </a:solidFill>
              </a:rPr>
              <a:t>third</a:t>
            </a:r>
            <a:r>
              <a:rPr lang="en-US" sz="1300">
                <a:solidFill>
                  <a:srgbClr val="0070C0"/>
                </a:solidFill>
              </a:rPr>
              <a:t> in early March for budget approval]</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t>[After your GO Team has determined meeting dates and times:]</a:t>
            </a:r>
            <a:endParaRPr sz="1300"/>
          </a:p>
          <a:p>
            <a:pPr indent="0" lvl="0" marL="0" rtl="0" algn="l">
              <a:spcBef>
                <a:spcPts val="0"/>
              </a:spcBef>
              <a:spcAft>
                <a:spcPts val="0"/>
              </a:spcAft>
              <a:buNone/>
            </a:pPr>
            <a:r>
              <a:rPr lang="en-US" sz="1300"/>
              <a:t>We now need to determine at which meeting we will allocate time for Public Comment.  As a reminder, we must allow for Public Comment at least 4 times during the school year.</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Now that we have determined our calendar, may I have a motion to approve the calendar? A second? All in favor, please raise your hand. All opposed, please raise your hand.  Any abstentions? Please raise your hand. </a:t>
            </a:r>
            <a:endParaRPr/>
          </a:p>
          <a:p>
            <a:pPr indent="0" lvl="0" marL="0" rtl="0" algn="l">
              <a:spcBef>
                <a:spcPts val="0"/>
              </a:spcBef>
              <a:spcAft>
                <a:spcPts val="0"/>
              </a:spcAft>
              <a:buNone/>
            </a:pPr>
            <a:r>
              <a:t/>
            </a:r>
            <a:endParaRPr i="1" sz="1300"/>
          </a:p>
          <a:p>
            <a:pPr indent="0" lvl="0" marL="0" rtl="0" algn="l">
              <a:spcBef>
                <a:spcPts val="0"/>
              </a:spcBef>
              <a:spcAft>
                <a:spcPts val="0"/>
              </a:spcAft>
              <a:buNone/>
            </a:pPr>
            <a:r>
              <a:rPr i="1" lang="en-US" sz="1300"/>
              <a:t>[The secretary will note who made the motion, who seconded, and how each member voted and record the meeting dates in the minutes.]</a:t>
            </a:r>
            <a:r>
              <a:rPr lang="en-US" sz="1300"/>
              <a:t>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Please enter these dates into your personal calendars so you do not forget!</a:t>
            </a:r>
            <a:endParaRPr/>
          </a:p>
        </p:txBody>
      </p:sp>
      <p:sp>
        <p:nvSpPr>
          <p:cNvPr id="497" name="Google Shape;497;p1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9: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19: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Now we will determine our </a:t>
            </a:r>
            <a:r>
              <a:rPr b="1" lang="en-US" sz="1300"/>
              <a:t>GO Team Meeting Norms</a:t>
            </a:r>
            <a:r>
              <a:rPr lang="en-US" sz="1300"/>
              <a:t>. We’ll begin by reviewing the initial GO Team Meeting Norms.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Does anyone have any changes to these norms? </a:t>
            </a:r>
            <a:r>
              <a:rPr i="1" lang="en-US" sz="1300"/>
              <a:t>[</a:t>
            </a:r>
            <a:r>
              <a:rPr b="1" i="1" lang="en-US" sz="1300"/>
              <a:t>NOTE</a:t>
            </a:r>
            <a:r>
              <a:rPr i="1" lang="en-US" sz="1300"/>
              <a:t>: Your GO Team may vote to leave the Norms unchanged.]</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t>[Once discussion has completed:]</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May I have a motion to adopt these Norms for our GO Team? A second? All in favor, please say aye or raise your hand. All opposed, please say nay or raise your hand.  Any abstentions? Please say abstain or raise your hand.</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 </a:t>
            </a:r>
            <a:r>
              <a:rPr i="1" lang="en-US" sz="1300"/>
              <a:t>[The secretary will note who made the motion, who seconded, and how each member voted and record the Meeting Norms in the minutes.]</a:t>
            </a:r>
            <a:endParaRPr sz="1300"/>
          </a:p>
          <a:p>
            <a:pPr indent="0" lvl="0" marL="0" rtl="0" algn="l">
              <a:spcBef>
                <a:spcPts val="0"/>
              </a:spcBef>
              <a:spcAft>
                <a:spcPts val="0"/>
              </a:spcAft>
              <a:buNone/>
            </a:pPr>
            <a:r>
              <a:rPr i="1" lang="en-US" sz="1300"/>
              <a:t> </a:t>
            </a:r>
            <a:endParaRPr sz="1300"/>
          </a:p>
          <a:p>
            <a:pPr indent="0" lvl="0" marL="0" rtl="0" algn="l">
              <a:spcBef>
                <a:spcPts val="0"/>
              </a:spcBef>
              <a:spcAft>
                <a:spcPts val="0"/>
              </a:spcAft>
              <a:buNone/>
            </a:pPr>
            <a:r>
              <a:t/>
            </a:r>
            <a:endParaRPr/>
          </a:p>
        </p:txBody>
      </p:sp>
      <p:sp>
        <p:nvSpPr>
          <p:cNvPr id="514" name="Google Shape;514;p1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 </a:t>
            </a:r>
            <a:endParaRPr/>
          </a:p>
          <a:p>
            <a:pPr indent="0" lvl="0" marL="0" marR="0" rtl="0" algn="l">
              <a:lnSpc>
                <a:spcPct val="107000"/>
              </a:lnSpc>
              <a:spcBef>
                <a:spcPts val="0"/>
              </a:spcBef>
              <a:spcAft>
                <a:spcPts val="0"/>
              </a:spcAft>
              <a:buNone/>
            </a:pPr>
            <a:r>
              <a:rPr b="1" lang="en-US" sz="1400" u="sng">
                <a:latin typeface="Calibri"/>
                <a:ea typeface="Calibri"/>
                <a:cs typeface="Calibri"/>
                <a:sym typeface="Calibri"/>
              </a:rPr>
              <a:t>Call to Order</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D47B22"/>
              </a:buClr>
              <a:buSzPts val="1400"/>
              <a:buFont typeface="Calibri"/>
              <a:buNone/>
            </a:pPr>
            <a:r>
              <a:rPr b="1" lang="en-US" sz="1400" u="sng">
                <a:solidFill>
                  <a:srgbClr val="D47B22"/>
                </a:solidFill>
                <a:latin typeface="Calibri"/>
                <a:ea typeface="Calibri"/>
                <a:cs typeface="Calibri"/>
                <a:sym typeface="Calibri"/>
              </a:rPr>
              <a:t>MEETING LEADER- PRINCIPAL – INTERIM CHAIR </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0083A9"/>
              </a:buClr>
              <a:buSzPts val="1200"/>
              <a:buFont typeface="Calibri"/>
              <a:buNone/>
            </a:pPr>
            <a:r>
              <a:rPr b="1" lang="en-US" sz="1200">
                <a:solidFill>
                  <a:srgbClr val="0083A9"/>
                </a:solidFill>
                <a:latin typeface="Calibri"/>
                <a:ea typeface="Calibri"/>
                <a:cs typeface="Calibri"/>
                <a:sym typeface="Calibri"/>
              </a:rPr>
              <a:t>[NOTE:</a:t>
            </a:r>
            <a:r>
              <a:rPr lang="en-US" sz="1200">
                <a:solidFill>
                  <a:srgbClr val="0083A9"/>
                </a:solidFill>
                <a:latin typeface="Calibri"/>
                <a:ea typeface="Calibri"/>
                <a:cs typeface="Calibri"/>
                <a:sym typeface="Calibri"/>
              </a:rPr>
              <a:t> </a:t>
            </a:r>
            <a:r>
              <a:rPr i="1" lang="en-US" sz="1200">
                <a:solidFill>
                  <a:srgbClr val="0083A9"/>
                </a:solidFill>
                <a:latin typeface="Calibri"/>
                <a:ea typeface="Calibri"/>
                <a:cs typeface="Calibri"/>
                <a:sym typeface="Calibri"/>
              </a:rPr>
              <a:t>The principal may act as </a:t>
            </a:r>
            <a:r>
              <a:rPr b="1" i="1" lang="en-US" sz="1200">
                <a:solidFill>
                  <a:srgbClr val="0083A9"/>
                </a:solidFill>
                <a:latin typeface="Calibri"/>
                <a:ea typeface="Calibri"/>
                <a:cs typeface="Calibri"/>
                <a:sym typeface="Calibri"/>
              </a:rPr>
              <a:t>Chair</a:t>
            </a:r>
            <a:r>
              <a:rPr i="1" lang="en-US" sz="1200">
                <a:solidFill>
                  <a:srgbClr val="0083A9"/>
                </a:solidFill>
                <a:latin typeface="Calibri"/>
                <a:ea typeface="Calibri"/>
                <a:cs typeface="Calibri"/>
                <a:sym typeface="Calibri"/>
              </a:rPr>
              <a:t> for this meeting </a:t>
            </a:r>
            <a:r>
              <a:rPr b="1" i="1" lang="en-US" sz="1200">
                <a:solidFill>
                  <a:srgbClr val="0083A9"/>
                </a:solidFill>
                <a:latin typeface="Calibri"/>
                <a:ea typeface="Calibri"/>
                <a:cs typeface="Calibri"/>
                <a:sym typeface="Calibri"/>
              </a:rPr>
              <a:t>ONLY</a:t>
            </a:r>
            <a:r>
              <a:rPr lang="en-US" sz="1200">
                <a:solidFill>
                  <a:srgbClr val="0083A9"/>
                </a:solidFill>
                <a:latin typeface="Calibri"/>
                <a:ea typeface="Calibri"/>
                <a:cs typeface="Calibri"/>
                <a:sym typeface="Calibri"/>
              </a:rPr>
              <a:t>.]</a:t>
            </a:r>
            <a:endParaRPr/>
          </a:p>
          <a:p>
            <a:pPr indent="0" lvl="0" marL="111125" marR="0" rtl="0" algn="l">
              <a:lnSpc>
                <a:spcPct val="107000"/>
              </a:lnSpc>
              <a:spcBef>
                <a:spcPts val="600"/>
              </a:spcBef>
              <a:spcAft>
                <a:spcPts val="0"/>
              </a:spcAft>
              <a:buClr>
                <a:schemeClr val="dk1"/>
              </a:buClr>
              <a:buSzPts val="1200"/>
              <a:buFont typeface="Arial"/>
              <a:buNone/>
            </a:pPr>
            <a:r>
              <a:t/>
            </a:r>
            <a:endParaRPr sz="12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Good Morning/Afternoon/Evening. Welcome to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Meeting, where we will follow the agenda as it has been emailed to you and publicly noticed. </a:t>
            </a:r>
            <a:endParaRPr sz="14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I am pleased to call this meeting of the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to order at </a:t>
            </a:r>
            <a:r>
              <a:rPr lang="en-US" sz="1400">
                <a:solidFill>
                  <a:srgbClr val="0083A9"/>
                </a:solidFill>
                <a:latin typeface="Calibri"/>
                <a:ea typeface="Calibri"/>
                <a:cs typeface="Calibri"/>
                <a:sym typeface="Calibri"/>
              </a:rPr>
              <a:t>[insert current time]</a:t>
            </a:r>
            <a:r>
              <a:rPr lang="en-US" sz="1400">
                <a:latin typeface="Calibri"/>
                <a:ea typeface="Calibri"/>
                <a:cs typeface="Calibri"/>
                <a:sym typeface="Calibri"/>
              </a:rPr>
              <a:t>. I will act in the capacity of interim GO Team Chair for this meeting.</a:t>
            </a:r>
            <a:endParaRPr sz="1400">
              <a:latin typeface="Calibri"/>
              <a:ea typeface="Calibri"/>
              <a:cs typeface="Calibri"/>
              <a:sym typeface="Calibri"/>
            </a:endParaRPr>
          </a:p>
          <a:p>
            <a:pPr indent="0" lvl="0" marL="111125" marR="0" rtl="0" algn="l">
              <a:lnSpc>
                <a:spcPct val="107000"/>
              </a:lnSpc>
              <a:spcBef>
                <a:spcPts val="600"/>
              </a:spcBef>
              <a:spcAft>
                <a:spcPts val="0"/>
              </a:spcAft>
              <a:buNone/>
            </a:pPr>
            <a:r>
              <a:rPr lang="en-US" sz="1400">
                <a:latin typeface="Calibri"/>
                <a:ea typeface="Calibri"/>
                <a:cs typeface="Calibri"/>
                <a:sym typeface="Calibri"/>
              </a:rPr>
              <a:t>Our first order of business is to appoint an interim secretary and </a:t>
            </a:r>
            <a:r>
              <a:rPr b="1" lang="en-US" sz="1400">
                <a:latin typeface="Calibri"/>
                <a:ea typeface="Calibri"/>
                <a:cs typeface="Calibri"/>
                <a:sym typeface="Calibri"/>
              </a:rPr>
              <a:t>call roll</a:t>
            </a:r>
            <a:r>
              <a:rPr lang="en-US" sz="1400">
                <a:latin typeface="Calibri"/>
                <a:ea typeface="Calibri"/>
                <a:cs typeface="Calibri"/>
                <a:sym typeface="Calibri"/>
              </a:rPr>
              <a:t>. </a:t>
            </a:r>
            <a:r>
              <a:rPr lang="en-US" sz="1400">
                <a:solidFill>
                  <a:srgbClr val="0083A9"/>
                </a:solidFill>
                <a:latin typeface="Calibri"/>
                <a:ea typeface="Calibri"/>
                <a:cs typeface="Calibri"/>
                <a:sym typeface="Calibri"/>
              </a:rPr>
              <a:t>[insert name of appointed interim secretary] </a:t>
            </a:r>
            <a:r>
              <a:rPr lang="en-US" sz="1400">
                <a:latin typeface="Calibri"/>
                <a:ea typeface="Calibri"/>
                <a:cs typeface="Calibri"/>
                <a:sym typeface="Calibri"/>
              </a:rPr>
              <a:t>will serve as the interim secretary only for this meeting. Our official secretary for the 2025-2026 school year will be elected during this meeting. The interim secretary will now take the roll.</a:t>
            </a:r>
            <a:endParaRPr sz="1400">
              <a:latin typeface="Calibri"/>
              <a:ea typeface="Calibri"/>
              <a:cs typeface="Calibri"/>
              <a:sym typeface="Calibri"/>
            </a:endParaRPr>
          </a:p>
          <a:p>
            <a:pPr indent="0" lvl="0" marL="0" rtl="0" algn="l">
              <a:spcBef>
                <a:spcPts val="800"/>
              </a:spcBef>
              <a:spcAft>
                <a:spcPts val="0"/>
              </a:spcAft>
              <a:buNone/>
            </a:pPr>
            <a:r>
              <a:t/>
            </a:r>
            <a:endParaRPr/>
          </a:p>
        </p:txBody>
      </p:sp>
      <p:sp>
        <p:nvSpPr>
          <p:cNvPr id="222" name="Google Shape;222;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0: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20: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the </a:t>
            </a:r>
            <a:r>
              <a:rPr b="1" lang="en-US" sz="1300"/>
              <a:t>Discussion Items</a:t>
            </a:r>
            <a:r>
              <a:rPr lang="en-US" sz="1300"/>
              <a:t> on our agenda.</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t/>
            </a:r>
            <a:endParaRPr/>
          </a:p>
        </p:txBody>
      </p:sp>
      <p:sp>
        <p:nvSpPr>
          <p:cNvPr id="532" name="Google Shape;532;p2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1: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2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50" name="Google Shape;550;p2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2: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2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on to </a:t>
            </a:r>
            <a:r>
              <a:rPr b="1" lang="en-US" sz="1300"/>
              <a:t>Information Items</a:t>
            </a:r>
            <a:r>
              <a:rPr lang="en-US" sz="1300"/>
              <a:t>; first is the</a:t>
            </a:r>
            <a:r>
              <a:rPr b="1" lang="en-US" sz="1300"/>
              <a:t> Principal’s Update.</a:t>
            </a:r>
            <a:endParaRPr sz="1300"/>
          </a:p>
          <a:p>
            <a:pPr indent="0" lvl="0" marL="0" rtl="0" algn="l">
              <a:spcBef>
                <a:spcPts val="0"/>
              </a:spcBef>
              <a:spcAft>
                <a:spcPts val="0"/>
              </a:spcAft>
              <a:buNone/>
            </a:pPr>
            <a:r>
              <a:rPr lang="en-US" sz="1300"/>
              <a:t> </a:t>
            </a:r>
            <a:endParaRPr/>
          </a:p>
          <a:p>
            <a:pPr indent="0" lvl="0" marL="0" rtl="0" algn="l">
              <a:spcBef>
                <a:spcPts val="0"/>
              </a:spcBef>
              <a:spcAft>
                <a:spcPts val="0"/>
              </a:spcAft>
              <a:buNone/>
            </a:pPr>
            <a:r>
              <a:t/>
            </a:r>
            <a:endParaRPr/>
          </a:p>
        </p:txBody>
      </p:sp>
      <p:sp>
        <p:nvSpPr>
          <p:cNvPr id="565" name="Google Shape;565;p2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2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583" name="Google Shape;583;p2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4: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24: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The next two slides cover the Personal Electronic Device Policy</a:t>
            </a:r>
            <a:endParaRPr/>
          </a:p>
        </p:txBody>
      </p:sp>
      <p:sp>
        <p:nvSpPr>
          <p:cNvPr id="598" name="Google Shape;598;p2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5: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2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1" lang="en-US"/>
              <a:t>Principals:  </a:t>
            </a:r>
            <a:r>
              <a:rPr b="0" lang="en-US"/>
              <a:t>Please review the </a:t>
            </a:r>
            <a:r>
              <a:rPr b="1" lang="en-US"/>
              <a:t>DISTRICT’s</a:t>
            </a:r>
            <a:r>
              <a:rPr b="0" lang="en-US"/>
              <a:t> Personal Electronic Device Policy.  </a:t>
            </a:r>
            <a:r>
              <a:rPr b="0" i="1" lang="en-US"/>
              <a:t>(on the next slide, you will speak to how implementation looks in your school</a:t>
            </a:r>
            <a:r>
              <a:rPr b="0" i="0" lang="en-US"/>
              <a:t>)</a:t>
            </a:r>
            <a:endParaRPr b="1"/>
          </a:p>
        </p:txBody>
      </p:sp>
      <p:sp>
        <p:nvSpPr>
          <p:cNvPr id="611" name="Google Shape;611;p2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451c7da83c_0_4:notes"/>
          <p:cNvSpPr/>
          <p:nvPr>
            <p:ph idx="2" type="sldImg"/>
          </p:nvPr>
        </p:nvSpPr>
        <p:spPr>
          <a:xfrm>
            <a:off x="1376363" y="109538"/>
            <a:ext cx="4643400" cy="26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3451c7da83c_0_4:notes"/>
          <p:cNvSpPr txBox="1"/>
          <p:nvPr>
            <p:ph idx="1" type="body"/>
          </p:nvPr>
        </p:nvSpPr>
        <p:spPr>
          <a:xfrm>
            <a:off x="243840" y="2800351"/>
            <a:ext cx="6908700" cy="65601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1" lang="en-US"/>
              <a:t>Principals:  </a:t>
            </a:r>
            <a:r>
              <a:rPr b="0" lang="en-US"/>
              <a:t>Please review the </a:t>
            </a:r>
            <a:r>
              <a:rPr b="1" lang="en-US"/>
              <a:t>DISTRICT’s</a:t>
            </a:r>
            <a:r>
              <a:rPr b="0" lang="en-US"/>
              <a:t> Personal Electronic Device Policy.  </a:t>
            </a:r>
            <a:r>
              <a:rPr b="0" i="1" lang="en-US"/>
              <a:t>(on the next slide, you will speak to how implementation looks in your school</a:t>
            </a:r>
            <a:r>
              <a:rPr b="0" i="0" lang="en-US"/>
              <a:t>)</a:t>
            </a:r>
            <a:endParaRPr b="1"/>
          </a:p>
        </p:txBody>
      </p:sp>
      <p:sp>
        <p:nvSpPr>
          <p:cNvPr id="630" name="Google Shape;630;g3451c7da83c_0_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7: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2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44" name="Google Shape;644;p2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451c7da83c_3_59:notes"/>
          <p:cNvSpPr/>
          <p:nvPr>
            <p:ph idx="2" type="sldImg"/>
          </p:nvPr>
        </p:nvSpPr>
        <p:spPr>
          <a:xfrm>
            <a:off x="406720" y="720090"/>
            <a:ext cx="6502400" cy="360045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451c7da83c_3_59:notes"/>
          <p:cNvSpPr txBox="1"/>
          <p:nvPr>
            <p:ph idx="1" type="body"/>
          </p:nvPr>
        </p:nvSpPr>
        <p:spPr>
          <a:xfrm>
            <a:off x="731520" y="4560570"/>
            <a:ext cx="5852160" cy="4320540"/>
          </a:xfrm>
          <a:prstGeom prst="rect">
            <a:avLst/>
          </a:prstGeom>
        </p:spPr>
        <p:txBody>
          <a:bodyPr anchorCtr="0" anchor="t"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451c7da83c_3_65:notes"/>
          <p:cNvSpPr/>
          <p:nvPr>
            <p:ph idx="2" type="sldImg"/>
          </p:nvPr>
        </p:nvSpPr>
        <p:spPr>
          <a:xfrm>
            <a:off x="406720" y="720090"/>
            <a:ext cx="6502400" cy="3600450"/>
          </a:xfrm>
          <a:custGeom>
            <a:rect b="b" l="l" r="r" t="t"/>
            <a:pathLst>
              <a:path extrusionOk="0" h="120000" w="120000">
                <a:moveTo>
                  <a:pt x="0" y="0"/>
                </a:moveTo>
                <a:lnTo>
                  <a:pt x="120000" y="0"/>
                </a:lnTo>
                <a:lnTo>
                  <a:pt x="120000" y="120000"/>
                </a:lnTo>
                <a:lnTo>
                  <a:pt x="0" y="120000"/>
                </a:lnTo>
                <a:close/>
              </a:path>
            </a:pathLst>
          </a:custGeom>
        </p:spPr>
      </p:sp>
      <p:sp>
        <p:nvSpPr>
          <p:cNvPr id="664" name="Google Shape;664;g3451c7da83c_3_65:notes"/>
          <p:cNvSpPr txBox="1"/>
          <p:nvPr>
            <p:ph idx="1" type="body"/>
          </p:nvPr>
        </p:nvSpPr>
        <p:spPr>
          <a:xfrm>
            <a:off x="731520" y="4560570"/>
            <a:ext cx="5852160" cy="4320540"/>
          </a:xfrm>
          <a:prstGeom prst="rect">
            <a:avLst/>
          </a:prstGeom>
        </p:spPr>
        <p:txBody>
          <a:bodyPr anchorCtr="0" anchor="t"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Our first order of business is to appoint an interim secretary and </a:t>
            </a:r>
            <a:r>
              <a:rPr b="1" lang="en-US" sz="1300"/>
              <a:t>call roll</a:t>
            </a:r>
            <a:r>
              <a:rPr lang="en-US" sz="1300"/>
              <a:t>.</a:t>
            </a:r>
            <a:r>
              <a:rPr lang="en-US" sz="1300">
                <a:solidFill>
                  <a:srgbClr val="0070C0"/>
                </a:solidFill>
              </a:rPr>
              <a:t> [insert name of appointed interim secretary]</a:t>
            </a:r>
            <a:r>
              <a:rPr lang="en-US" sz="1300"/>
              <a:t> will serve as the interim secretary only for this meeting. Our official secretary for the 2025-2026 school year will be elected during this meeting. The interim secretary will now take the roll.</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b="1" lang="en-US" sz="1300" u="sng"/>
              <a:t>SECRETARY </a:t>
            </a:r>
            <a:endParaRPr sz="1300"/>
          </a:p>
          <a:p>
            <a:pPr indent="0" lvl="0" marL="0" rtl="0" algn="l">
              <a:spcBef>
                <a:spcPts val="0"/>
              </a:spcBef>
              <a:spcAft>
                <a:spcPts val="0"/>
              </a:spcAft>
              <a:buNone/>
            </a:pPr>
            <a:r>
              <a:rPr lang="en-US" sz="1300"/>
              <a:t>Please respond “Present” when your name is called.</a:t>
            </a:r>
            <a:endParaRPr/>
          </a:p>
          <a:p>
            <a:pPr indent="0" lvl="0" marL="0" rtl="0" algn="l">
              <a:spcBef>
                <a:spcPts val="0"/>
              </a:spcBef>
              <a:spcAft>
                <a:spcPts val="0"/>
              </a:spcAft>
              <a:buNone/>
            </a:pPr>
            <a:r>
              <a:rPr i="1" lang="en-US" sz="1300">
                <a:solidFill>
                  <a:srgbClr val="0070C0"/>
                </a:solidFill>
              </a:rPr>
              <a:t>[Calls roll of GO Team members and records responses and absences in the minutes.] </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lang="en-US" sz="1300"/>
              <a:t>This team will only be able to take official action if a quorum is present.</a:t>
            </a:r>
            <a:r>
              <a:rPr lang="en-US" sz="1300">
                <a:solidFill>
                  <a:srgbClr val="0070C0"/>
                </a:solidFill>
              </a:rPr>
              <a:t> [insert name of appointed interim secretary]</a:t>
            </a:r>
            <a:r>
              <a:rPr lang="en-US" sz="1300"/>
              <a:t>, </a:t>
            </a:r>
            <a:r>
              <a:rPr b="1" lang="en-US" sz="1300"/>
              <a:t>is there a quorum present</a:t>
            </a:r>
            <a:r>
              <a:rPr lang="en-US" sz="1300"/>
              <a:t>?</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SECRETARY</a:t>
            </a:r>
            <a:endParaRPr sz="1300"/>
          </a:p>
          <a:p>
            <a:pPr indent="0" lvl="0" marL="0" rtl="0" algn="l">
              <a:spcBef>
                <a:spcPts val="0"/>
              </a:spcBef>
              <a:spcAft>
                <a:spcPts val="0"/>
              </a:spcAft>
              <a:buNone/>
            </a:pPr>
            <a:r>
              <a:rPr b="1" lang="en-US" sz="1300"/>
              <a:t>“YES</a:t>
            </a:r>
            <a:r>
              <a:rPr lang="en-US" sz="1300"/>
              <a:t>, there is a quorum present.” OR “</a:t>
            </a:r>
            <a:r>
              <a:rPr b="1" lang="en-US" sz="1300"/>
              <a:t>No</a:t>
            </a:r>
            <a:r>
              <a:rPr lang="en-US" sz="1300"/>
              <a:t>, there is not a quorum present.”</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b="1" i="1" lang="en-US" sz="1300" u="sng">
                <a:solidFill>
                  <a:srgbClr val="0070C0"/>
                </a:solidFill>
              </a:rPr>
              <a:t>If there is NO quorum present:</a:t>
            </a:r>
            <a:r>
              <a:rPr b="1" i="1" lang="en-US" sz="1300"/>
              <a:t>  </a:t>
            </a:r>
            <a:r>
              <a:rPr lang="en-US" sz="1300"/>
              <a:t>We do not have a quorum present. We needed a majority of GO Team members in attendance to vote on the agenda items. Having a quorum protects the school by preventing a very small number of members from taking action on behalf of the entire school. We will proceed with today’s information items.  Discussion and action items will be tabled until a quorum is established. We will need to reschedule this meeting.</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a:solidFill>
                  <a:srgbClr val="0070C0"/>
                </a:solidFill>
              </a:rPr>
              <a:t>If there is a quorum present, proceed to Action Items </a:t>
            </a:r>
            <a:endParaRPr sz="1300">
              <a:solidFill>
                <a:srgbClr val="0070C0"/>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233" name="Google Shape;233;p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451c7da83c_6_62:notes"/>
          <p:cNvSpPr/>
          <p:nvPr>
            <p:ph idx="2" type="sldImg"/>
          </p:nvPr>
        </p:nvSpPr>
        <p:spPr>
          <a:xfrm>
            <a:off x="406720" y="720090"/>
            <a:ext cx="6502400" cy="360045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451c7da83c_6_62:notes"/>
          <p:cNvSpPr txBox="1"/>
          <p:nvPr>
            <p:ph idx="1" type="body"/>
          </p:nvPr>
        </p:nvSpPr>
        <p:spPr>
          <a:xfrm>
            <a:off x="731520" y="4560570"/>
            <a:ext cx="5852160" cy="4320540"/>
          </a:xfrm>
          <a:prstGeom prst="rect">
            <a:avLst/>
          </a:prstGeom>
        </p:spPr>
        <p:txBody>
          <a:bodyPr anchorCtr="0" anchor="t" bIns="97000" lIns="97000" spcFirstLastPara="1" rIns="97000" wrap="square" tIns="97000">
            <a:noAutofit/>
          </a:bodyPr>
          <a:lstStyle/>
          <a:p>
            <a:pPr indent="0" lvl="0" marL="0" rtl="0" algn="l">
              <a:spcBef>
                <a:spcPts val="0"/>
              </a:spcBef>
              <a:spcAft>
                <a:spcPts val="0"/>
              </a:spcAft>
              <a:buNone/>
            </a:pPr>
            <a:r>
              <a:t/>
            </a:r>
            <a:endParaRPr sz="15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9: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29: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Before we move on, I want to highlight an important upcoming event: the </a:t>
            </a:r>
            <a:r>
              <a:rPr b="1" lang="en-US" sz="1400"/>
              <a:t>G3 Summit</a:t>
            </a:r>
            <a:r>
              <a:rPr lang="en-US" sz="1400"/>
              <a:t> on </a:t>
            </a:r>
            <a:r>
              <a:rPr b="1" lang="en-US" sz="1400"/>
              <a:t>Saturday, September 27</a:t>
            </a:r>
            <a:r>
              <a:rPr lang="en-US" sz="1400"/>
              <a:t>.</a:t>
            </a:r>
            <a:endParaRPr/>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We need as many GO Team members as possible to attend</a:t>
            </a:r>
            <a:r>
              <a:rPr lang="en-US" sz="1400"/>
              <a:t> — this is a critical opportunity to come together, in person, and shape the future of our schools. Strategic planning for 2025–2030 is underway, and your voices, ideas, and leadership are essential.</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You’ll be learning about your school’s new strategic plan, best practices for stakeholder engagement, and how this work connects to </a:t>
            </a:r>
            <a:r>
              <a:rPr b="1" lang="en-US" sz="1400"/>
              <a:t>APS Forward 2040</a:t>
            </a:r>
            <a:r>
              <a:rPr lang="en-US" sz="1400"/>
              <a:t> — plus much more.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Please save the date and plan to attend! Come ready to collaborate, contribute, and create the future together.</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More information will be coming soon.</a:t>
            </a:r>
            <a:endParaRPr/>
          </a:p>
        </p:txBody>
      </p:sp>
      <p:sp>
        <p:nvSpPr>
          <p:cNvPr id="675" name="Google Shape;675;p2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0: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30: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US" sz="1400">
                <a:solidFill>
                  <a:schemeClr val="dk1"/>
                </a:solidFill>
                <a:latin typeface="Arial"/>
                <a:ea typeface="Arial"/>
                <a:cs typeface="Arial"/>
                <a:sym typeface="Arial"/>
              </a:rPr>
              <a:t>The GO Team Office would like to remind all GO Team members that they </a:t>
            </a:r>
            <a:r>
              <a:rPr b="1" lang="en-US" sz="1400">
                <a:solidFill>
                  <a:schemeClr val="dk1"/>
                </a:solidFill>
                <a:latin typeface="Arial"/>
                <a:ea typeface="Arial"/>
                <a:cs typeface="Arial"/>
                <a:sym typeface="Arial"/>
              </a:rPr>
              <a:t>are required to complete orientation within one year of joining the team and must be renewed it every four years.</a:t>
            </a:r>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b="1" lang="en-US" sz="1400">
                <a:solidFill>
                  <a:schemeClr val="dk1"/>
                </a:solidFill>
                <a:latin typeface="Arial"/>
                <a:ea typeface="Arial"/>
                <a:cs typeface="Arial"/>
                <a:sym typeface="Arial"/>
              </a:rPr>
              <a:t>Failure to complete the orientation training will result in removal from the GO Team</a:t>
            </a:r>
            <a:r>
              <a:rPr lang="en-US" sz="1400">
                <a:solidFill>
                  <a:schemeClr val="dk1"/>
                </a:solidFill>
                <a:latin typeface="Arial"/>
                <a:ea typeface="Arial"/>
                <a:cs typeface="Arial"/>
                <a:sym typeface="Arial"/>
              </a:rPr>
              <a:t>. </a:t>
            </a:r>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US" sz="1400">
                <a:solidFill>
                  <a:schemeClr val="dk1"/>
                </a:solidFill>
                <a:latin typeface="Arial"/>
                <a:ea typeface="Arial"/>
                <a:cs typeface="Arial"/>
                <a:sym typeface="Arial"/>
              </a:rPr>
              <a:t>Please contact them if you have any questions.</a:t>
            </a:r>
            <a:endParaRPr/>
          </a:p>
          <a:p>
            <a:pPr indent="0" lvl="0" marL="0" rtl="0" algn="l">
              <a:spcBef>
                <a:spcPts val="0"/>
              </a:spcBef>
              <a:spcAft>
                <a:spcPts val="0"/>
              </a:spcAft>
              <a:buNone/>
            </a:pPr>
            <a:r>
              <a:rPr lang="en-US" sz="1300"/>
              <a:t> </a:t>
            </a:r>
            <a:endParaRPr/>
          </a:p>
        </p:txBody>
      </p:sp>
      <p:sp>
        <p:nvSpPr>
          <p:cNvPr id="692" name="Google Shape;692;p3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31: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3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08" name="Google Shape;708;p3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7377acc346_2_0:notes"/>
          <p:cNvSpPr/>
          <p:nvPr>
            <p:ph idx="2" type="sldImg"/>
          </p:nvPr>
        </p:nvSpPr>
        <p:spPr>
          <a:xfrm>
            <a:off x="1376363" y="109538"/>
            <a:ext cx="4643400" cy="26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7377acc346_2_0:notes"/>
          <p:cNvSpPr txBox="1"/>
          <p:nvPr>
            <p:ph idx="1" type="body"/>
          </p:nvPr>
        </p:nvSpPr>
        <p:spPr>
          <a:xfrm>
            <a:off x="243840" y="2800351"/>
            <a:ext cx="6908700" cy="65601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 </a:t>
            </a:r>
            <a:endParaRPr/>
          </a:p>
          <a:p>
            <a:pPr indent="0" lvl="0" marL="0" marR="0" rtl="0" algn="l">
              <a:lnSpc>
                <a:spcPct val="107000"/>
              </a:lnSpc>
              <a:spcBef>
                <a:spcPts val="0"/>
              </a:spcBef>
              <a:spcAft>
                <a:spcPts val="0"/>
              </a:spcAft>
              <a:buNone/>
            </a:pPr>
            <a:r>
              <a:rPr b="1" lang="en-US" sz="1400" u="sng">
                <a:latin typeface="Calibri"/>
                <a:ea typeface="Calibri"/>
                <a:cs typeface="Calibri"/>
                <a:sym typeface="Calibri"/>
              </a:rPr>
              <a:t>Call to Order</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D47B22"/>
              </a:buClr>
              <a:buSzPts val="1400"/>
              <a:buFont typeface="Calibri"/>
              <a:buNone/>
            </a:pPr>
            <a:r>
              <a:rPr b="1" lang="en-US" sz="1400" u="sng">
                <a:solidFill>
                  <a:srgbClr val="D47B22"/>
                </a:solidFill>
                <a:latin typeface="Calibri"/>
                <a:ea typeface="Calibri"/>
                <a:cs typeface="Calibri"/>
                <a:sym typeface="Calibri"/>
              </a:rPr>
              <a:t>MEETING LEADER- PRINCIPAL – INTERIM CHAIR </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0083A9"/>
              </a:buClr>
              <a:buSzPts val="1200"/>
              <a:buFont typeface="Calibri"/>
              <a:buNone/>
            </a:pPr>
            <a:r>
              <a:rPr b="1" lang="en-US" sz="1200">
                <a:solidFill>
                  <a:srgbClr val="0083A9"/>
                </a:solidFill>
                <a:latin typeface="Calibri"/>
                <a:ea typeface="Calibri"/>
                <a:cs typeface="Calibri"/>
                <a:sym typeface="Calibri"/>
              </a:rPr>
              <a:t>[NOTE:</a:t>
            </a:r>
            <a:r>
              <a:rPr lang="en-US" sz="1200">
                <a:solidFill>
                  <a:srgbClr val="0083A9"/>
                </a:solidFill>
                <a:latin typeface="Calibri"/>
                <a:ea typeface="Calibri"/>
                <a:cs typeface="Calibri"/>
                <a:sym typeface="Calibri"/>
              </a:rPr>
              <a:t> </a:t>
            </a:r>
            <a:r>
              <a:rPr i="1" lang="en-US" sz="1200">
                <a:solidFill>
                  <a:srgbClr val="0083A9"/>
                </a:solidFill>
                <a:latin typeface="Calibri"/>
                <a:ea typeface="Calibri"/>
                <a:cs typeface="Calibri"/>
                <a:sym typeface="Calibri"/>
              </a:rPr>
              <a:t>The principal may act as </a:t>
            </a:r>
            <a:r>
              <a:rPr b="1" i="1" lang="en-US" sz="1200">
                <a:solidFill>
                  <a:srgbClr val="0083A9"/>
                </a:solidFill>
                <a:latin typeface="Calibri"/>
                <a:ea typeface="Calibri"/>
                <a:cs typeface="Calibri"/>
                <a:sym typeface="Calibri"/>
              </a:rPr>
              <a:t>Chair</a:t>
            </a:r>
            <a:r>
              <a:rPr i="1" lang="en-US" sz="1200">
                <a:solidFill>
                  <a:srgbClr val="0083A9"/>
                </a:solidFill>
                <a:latin typeface="Calibri"/>
                <a:ea typeface="Calibri"/>
                <a:cs typeface="Calibri"/>
                <a:sym typeface="Calibri"/>
              </a:rPr>
              <a:t> for this meeting </a:t>
            </a:r>
            <a:r>
              <a:rPr b="1" i="1" lang="en-US" sz="1200">
                <a:solidFill>
                  <a:srgbClr val="0083A9"/>
                </a:solidFill>
                <a:latin typeface="Calibri"/>
                <a:ea typeface="Calibri"/>
                <a:cs typeface="Calibri"/>
                <a:sym typeface="Calibri"/>
              </a:rPr>
              <a:t>ONLY</a:t>
            </a:r>
            <a:r>
              <a:rPr lang="en-US" sz="1200">
                <a:solidFill>
                  <a:srgbClr val="0083A9"/>
                </a:solidFill>
                <a:latin typeface="Calibri"/>
                <a:ea typeface="Calibri"/>
                <a:cs typeface="Calibri"/>
                <a:sym typeface="Calibri"/>
              </a:rPr>
              <a:t>.]</a:t>
            </a:r>
            <a:endParaRPr/>
          </a:p>
          <a:p>
            <a:pPr indent="0" lvl="0" marL="111125" marR="0" rtl="0" algn="l">
              <a:lnSpc>
                <a:spcPct val="107000"/>
              </a:lnSpc>
              <a:spcBef>
                <a:spcPts val="600"/>
              </a:spcBef>
              <a:spcAft>
                <a:spcPts val="0"/>
              </a:spcAft>
              <a:buClr>
                <a:schemeClr val="dk1"/>
              </a:buClr>
              <a:buSzPts val="1200"/>
              <a:buFont typeface="Arial"/>
              <a:buNone/>
            </a:pPr>
            <a:r>
              <a:t/>
            </a:r>
            <a:endParaRPr sz="12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Good Morning/Afternoon/Evening. Welcome to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Meeting, where we will follow the agenda as it has been emailed to you and publicly noticed. </a:t>
            </a:r>
            <a:endParaRPr sz="14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I am pleased to call this meeting of the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to order at </a:t>
            </a:r>
            <a:r>
              <a:rPr lang="en-US" sz="1400">
                <a:solidFill>
                  <a:srgbClr val="0083A9"/>
                </a:solidFill>
                <a:latin typeface="Calibri"/>
                <a:ea typeface="Calibri"/>
                <a:cs typeface="Calibri"/>
                <a:sym typeface="Calibri"/>
              </a:rPr>
              <a:t>[insert current time]</a:t>
            </a:r>
            <a:r>
              <a:rPr lang="en-US" sz="1400">
                <a:latin typeface="Calibri"/>
                <a:ea typeface="Calibri"/>
                <a:cs typeface="Calibri"/>
                <a:sym typeface="Calibri"/>
              </a:rPr>
              <a:t>. I will act in the capacity of interim GO Team Chair for this meeting.</a:t>
            </a:r>
            <a:endParaRPr sz="1400">
              <a:latin typeface="Calibri"/>
              <a:ea typeface="Calibri"/>
              <a:cs typeface="Calibri"/>
              <a:sym typeface="Calibri"/>
            </a:endParaRPr>
          </a:p>
          <a:p>
            <a:pPr indent="0" lvl="0" marL="111125" marR="0" rtl="0" algn="l">
              <a:lnSpc>
                <a:spcPct val="107000"/>
              </a:lnSpc>
              <a:spcBef>
                <a:spcPts val="600"/>
              </a:spcBef>
              <a:spcAft>
                <a:spcPts val="0"/>
              </a:spcAft>
              <a:buNone/>
            </a:pPr>
            <a:r>
              <a:rPr lang="en-US" sz="1400">
                <a:latin typeface="Calibri"/>
                <a:ea typeface="Calibri"/>
                <a:cs typeface="Calibri"/>
                <a:sym typeface="Calibri"/>
              </a:rPr>
              <a:t>Our first order of business is to appoint an interim secretary and </a:t>
            </a:r>
            <a:r>
              <a:rPr b="1" lang="en-US" sz="1400">
                <a:latin typeface="Calibri"/>
                <a:ea typeface="Calibri"/>
                <a:cs typeface="Calibri"/>
                <a:sym typeface="Calibri"/>
              </a:rPr>
              <a:t>call roll</a:t>
            </a:r>
            <a:r>
              <a:rPr lang="en-US" sz="1400">
                <a:latin typeface="Calibri"/>
                <a:ea typeface="Calibri"/>
                <a:cs typeface="Calibri"/>
                <a:sym typeface="Calibri"/>
              </a:rPr>
              <a:t>. </a:t>
            </a:r>
            <a:r>
              <a:rPr lang="en-US" sz="1400">
                <a:solidFill>
                  <a:srgbClr val="0083A9"/>
                </a:solidFill>
                <a:latin typeface="Calibri"/>
                <a:ea typeface="Calibri"/>
                <a:cs typeface="Calibri"/>
                <a:sym typeface="Calibri"/>
              </a:rPr>
              <a:t>[insert name of appointed interim secretary] </a:t>
            </a:r>
            <a:r>
              <a:rPr lang="en-US" sz="1400">
                <a:latin typeface="Calibri"/>
                <a:ea typeface="Calibri"/>
                <a:cs typeface="Calibri"/>
                <a:sym typeface="Calibri"/>
              </a:rPr>
              <a:t>will serve as the interim secretary only for this meeting. Our official secretary for the 2025-2026 school year will be elected during this meeting. The interim secretary will now take the roll.</a:t>
            </a:r>
            <a:endParaRPr sz="1400">
              <a:latin typeface="Calibri"/>
              <a:ea typeface="Calibri"/>
              <a:cs typeface="Calibri"/>
              <a:sym typeface="Calibri"/>
            </a:endParaRPr>
          </a:p>
          <a:p>
            <a:pPr indent="0" lvl="0" marL="0" rtl="0" algn="l">
              <a:spcBef>
                <a:spcPts val="800"/>
              </a:spcBef>
              <a:spcAft>
                <a:spcPts val="0"/>
              </a:spcAft>
              <a:buNone/>
            </a:pPr>
            <a:r>
              <a:t/>
            </a:r>
            <a:endParaRPr/>
          </a:p>
        </p:txBody>
      </p:sp>
      <p:sp>
        <p:nvSpPr>
          <p:cNvPr id="250" name="Google Shape;250;g37377acc346_2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1" lang="en-US" sz="1300" u="sng"/>
              <a:t>[Only do this part if the GO Team has one or more vacant seats]</a:t>
            </a:r>
            <a:endParaRPr/>
          </a:p>
          <a:p>
            <a:pPr indent="0" lvl="0" marL="0" rtl="0" algn="l">
              <a:spcBef>
                <a:spcPts val="0"/>
              </a:spcBef>
              <a:spcAft>
                <a:spcPts val="0"/>
              </a:spcAft>
              <a:buNone/>
            </a:pPr>
            <a:r>
              <a:t/>
            </a:r>
            <a:endParaRPr b="1" sz="1300" u="sng"/>
          </a:p>
          <a:p>
            <a:pPr indent="0" lvl="0" marL="0" rtl="0" algn="l">
              <a:spcBef>
                <a:spcPts val="0"/>
              </a:spcBef>
              <a:spcAft>
                <a:spcPts val="0"/>
              </a:spcAft>
              <a:buNone/>
            </a:pPr>
            <a:r>
              <a:rPr lang="en-US" sz="1300"/>
              <a:t>We will begin by filling our </a:t>
            </a:r>
            <a:r>
              <a:rPr b="1" lang="en-US" sz="1300"/>
              <a:t>Vacant Seats</a:t>
            </a:r>
            <a:r>
              <a:rPr lang="en-US" sz="1300"/>
              <a:t>. These are seats which have been vacated prior to the end of the seat’s term. Individuals appointed to the seat will serve until the end of the seat’s term. I have the following nominations for our GO Team’s Vacant Seats and my rationale for their nomination.</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solidFill>
                  <a:srgbClr val="0070C0"/>
                </a:solidFill>
              </a:rPr>
              <a:t>[Provide name(s) of individual(s) and which vacant position(s) they are being nominated to fill. The principal may also wish to provide some information as to why the individuals will be an asset to the GO Team and school.]</a:t>
            </a:r>
            <a:endParaRPr sz="1300">
              <a:solidFill>
                <a:srgbClr val="0070C0"/>
              </a:solidFill>
            </a:endParaRPr>
          </a:p>
          <a:p>
            <a:pPr indent="0" lvl="0" marL="0" rtl="0" algn="l">
              <a:spcBef>
                <a:spcPts val="0"/>
              </a:spcBef>
              <a:spcAft>
                <a:spcPts val="0"/>
              </a:spcAft>
              <a:buNone/>
            </a:pPr>
            <a:r>
              <a:rPr i="1" lang="en-US" sz="1300">
                <a:solidFill>
                  <a:srgbClr val="0070C0"/>
                </a:solidFill>
              </a:rPr>
              <a:t>[repeat the 2 paragraphs below for each vacancy]</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I nominate</a:t>
            </a:r>
            <a:r>
              <a:rPr lang="en-US" sz="1300">
                <a:solidFill>
                  <a:schemeClr val="accent4"/>
                </a:solidFill>
              </a:rPr>
              <a:t> </a:t>
            </a:r>
            <a:r>
              <a:rPr b="1" lang="en-US" sz="1300">
                <a:solidFill>
                  <a:srgbClr val="0070C0"/>
                </a:solidFill>
              </a:rPr>
              <a:t>[insert nominee’s name]</a:t>
            </a:r>
            <a:r>
              <a:rPr lang="en-US" sz="1300">
                <a:solidFill>
                  <a:schemeClr val="accent4"/>
                </a:solidFill>
              </a:rPr>
              <a:t> </a:t>
            </a:r>
            <a:r>
              <a:rPr lang="en-US" sz="1300"/>
              <a:t>to fill the vacant position of </a:t>
            </a:r>
            <a:r>
              <a:rPr b="1" lang="en-US" sz="1300">
                <a:solidFill>
                  <a:srgbClr val="0070C0"/>
                </a:solidFill>
              </a:rPr>
              <a:t>[insert vacant position]</a:t>
            </a:r>
            <a:r>
              <a:rPr lang="en-US" sz="1300"/>
              <a:t>. Does anyone have any comments or discussion about this nominee? </a:t>
            </a:r>
            <a:r>
              <a:rPr b="1" i="1" lang="en-US" sz="1300"/>
              <a:t>[allow GO Team members to comment/discuss. Once discussion concludes, then:]</a:t>
            </a:r>
            <a:r>
              <a:rPr lang="en-US" sz="1300"/>
              <a:t>. Thank you for your feedback.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We will now vote on the nomination of</a:t>
            </a:r>
            <a:r>
              <a:rPr lang="en-US" sz="1300">
                <a:solidFill>
                  <a:schemeClr val="accent4"/>
                </a:solidFill>
              </a:rPr>
              <a:t> </a:t>
            </a:r>
            <a:r>
              <a:rPr b="1" lang="en-US" sz="1300">
                <a:solidFill>
                  <a:srgbClr val="0070C0"/>
                </a:solidFill>
              </a:rPr>
              <a:t>[insert nominee’s name]</a:t>
            </a:r>
            <a:r>
              <a:rPr lang="en-US" sz="1300">
                <a:solidFill>
                  <a:srgbClr val="0070C0"/>
                </a:solidFill>
              </a:rPr>
              <a:t> </a:t>
            </a:r>
            <a:r>
              <a:rPr lang="en-US" sz="1300"/>
              <a:t>for the position of [insert vacant position]: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a:p>
        </p:txBody>
      </p:sp>
      <p:sp>
        <p:nvSpPr>
          <p:cNvPr id="261" name="Google Shape;261;p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6: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6: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fill the </a:t>
            </a:r>
            <a:r>
              <a:rPr b="1" lang="en-US" sz="1300"/>
              <a:t>Open Community Member Seat</a:t>
            </a:r>
            <a:r>
              <a:rPr lang="en-US" sz="1300"/>
              <a:t>. This person will serve on the GO Team for a full two-year term.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I nominate</a:t>
            </a:r>
            <a:r>
              <a:rPr lang="en-US" sz="1300">
                <a:solidFill>
                  <a:srgbClr val="0070C0"/>
                </a:solidFill>
              </a:rPr>
              <a:t> </a:t>
            </a:r>
            <a:r>
              <a:rPr b="1" lang="en-US" sz="1300">
                <a:solidFill>
                  <a:srgbClr val="0070C0"/>
                </a:solidFill>
              </a:rPr>
              <a:t>[insert nominee’s name]</a:t>
            </a:r>
            <a:r>
              <a:rPr lang="en-US" sz="1300"/>
              <a:t> to fill the open </a:t>
            </a:r>
            <a:r>
              <a:rPr b="1" lang="en-US" sz="1300"/>
              <a:t>Community Member</a:t>
            </a:r>
            <a:r>
              <a:rPr lang="en-US" sz="1300"/>
              <a:t> seat. Does anyone have any comments or discussion about this nominee?</a:t>
            </a:r>
            <a:r>
              <a:rPr lang="en-US" sz="1300">
                <a:solidFill>
                  <a:srgbClr val="0070C0"/>
                </a:solidFill>
              </a:rPr>
              <a:t> </a:t>
            </a:r>
            <a:r>
              <a:rPr i="1" lang="en-US" sz="1300">
                <a:solidFill>
                  <a:srgbClr val="0070C0"/>
                </a:solidFill>
              </a:rPr>
              <a:t>[allow GO Team members to comment/discuss. Once discussion concludes, then]</a:t>
            </a:r>
            <a:r>
              <a:rPr b="1" lang="en-US" sz="1300"/>
              <a:t>. Thank you for your feedback.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We will now proceed to vote on the nomination of</a:t>
            </a:r>
            <a:r>
              <a:rPr lang="en-US" sz="1300">
                <a:solidFill>
                  <a:srgbClr val="0070C0"/>
                </a:solidFill>
              </a:rPr>
              <a:t> [insert nominee’s name]</a:t>
            </a:r>
            <a:r>
              <a:rPr lang="en-US" sz="1300"/>
              <a:t> for the Community Member seat: All in favor, please say aye or raise your hand.  All opposed, please say nay or raise your hand. Any abstentions? Please say abstain or raise your hand.</a:t>
            </a:r>
            <a:r>
              <a:rPr lang="en-US" sz="1300">
                <a:solidFill>
                  <a:srgbClr val="00B0F0"/>
                </a:solidFill>
              </a:rPr>
              <a:t> </a:t>
            </a:r>
            <a:r>
              <a:rPr i="1" lang="en-US" sz="1300">
                <a:solidFill>
                  <a:srgbClr val="0070C0"/>
                </a:solidFill>
              </a:rPr>
              <a:t>[The secretary will note how each member voted.]</a:t>
            </a:r>
            <a:endParaRPr sz="1300">
              <a:solidFill>
                <a:srgbClr val="0070C0"/>
              </a:solidFill>
            </a:endParaRPr>
          </a:p>
          <a:p>
            <a:pPr indent="0" lvl="0" marL="0" rtl="0" algn="l">
              <a:spcBef>
                <a:spcPts val="0"/>
              </a:spcBef>
              <a:spcAft>
                <a:spcPts val="0"/>
              </a:spcAft>
              <a:buNone/>
            </a:pPr>
            <a:r>
              <a:t/>
            </a:r>
            <a:endParaRPr/>
          </a:p>
        </p:txBody>
      </p:sp>
      <p:sp>
        <p:nvSpPr>
          <p:cNvPr id="279" name="Google Shape;279;p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fill the </a:t>
            </a:r>
            <a:r>
              <a:rPr b="1" lang="en-US" sz="1300"/>
              <a:t>Open Swing Seat</a:t>
            </a:r>
            <a:r>
              <a:rPr lang="en-US" sz="1300"/>
              <a:t>. This person will serve on the GO Team for a full two-year term. Nominations for the Swing Seat member may be made by any GO Team Member.  Does anyone have a nomination for the Swing Seat?</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solidFill>
                  <a:srgbClr val="0070C0"/>
                </a:solidFill>
              </a:rPr>
              <a:t>[Members provide the name(s) of the individual(s) for the open Swing Seat. The person nominating may also wish to provide some information as to why the individual will be an asset to the GO Team and school. The Secretary will indicate all nominations in the meeting minutes.]</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lang="en-US" sz="1300"/>
              <a:t>Thank you for your nominations. We will now proceed to vote to fill the Swing Seat. Before we begin with voting, does anyone have any additional comments or discussion about any of the nominees? </a:t>
            </a:r>
            <a:r>
              <a:rPr i="1" lang="en-US" sz="1300">
                <a:solidFill>
                  <a:srgbClr val="0070C0"/>
                </a:solidFill>
              </a:rPr>
              <a:t>[allow GO Team members to comment/discuss. Once discussion concludes, then]</a:t>
            </a:r>
            <a:r>
              <a:rPr lang="en-US" sz="1300"/>
              <a:t> Thank you for your feedback.</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i="1" lang="en-US" sz="1300"/>
              <a:t>[Use this paragraph if</a:t>
            </a:r>
            <a:r>
              <a:rPr b="1" lang="en-US" sz="1300"/>
              <a:t> </a:t>
            </a:r>
            <a:r>
              <a:rPr b="1" lang="en-US" sz="1300">
                <a:solidFill>
                  <a:srgbClr val="0070C0"/>
                </a:solidFill>
              </a:rPr>
              <a:t>ONLY ONE</a:t>
            </a:r>
            <a:r>
              <a:rPr b="1" i="1" lang="en-US" sz="1300"/>
              <a:t> person is nominated]</a:t>
            </a:r>
            <a:endParaRPr sz="1300"/>
          </a:p>
          <a:p>
            <a:pPr indent="0" lvl="0" marL="0" rtl="0" algn="l">
              <a:spcBef>
                <a:spcPts val="0"/>
              </a:spcBef>
              <a:spcAft>
                <a:spcPts val="0"/>
              </a:spcAft>
              <a:buNone/>
            </a:pPr>
            <a:r>
              <a:rPr lang="en-US" sz="1300"/>
              <a:t>We will now proceed to vote on the nomination of </a:t>
            </a:r>
            <a:r>
              <a:rPr lang="en-US" sz="1300">
                <a:solidFill>
                  <a:srgbClr val="0070C0"/>
                </a:solidFill>
              </a:rPr>
              <a:t>[insert nominee’s name]</a:t>
            </a:r>
            <a:r>
              <a:rPr lang="en-US" sz="1300"/>
              <a:t> for the Swing Seat Member: All in favor, please say aye or raise your hand.  All opposed, please say nay or raise your hand. Any abstentions? Please say abstain or raise your hand. </a:t>
            </a:r>
            <a:r>
              <a:rPr i="1" lang="en-US" sz="1300">
                <a:solidFill>
                  <a:srgbClr val="0070C0"/>
                </a:solidFill>
              </a:rPr>
              <a:t>[The secretary will note how each member voted.]</a:t>
            </a:r>
            <a:r>
              <a:rPr lang="en-US" sz="1300">
                <a:solidFill>
                  <a:srgbClr val="0070C0"/>
                </a:solidFill>
              </a:rPr>
              <a:t> </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b="1" i="1" lang="en-US" sz="1300"/>
              <a:t>[Use this paragraph if </a:t>
            </a:r>
            <a:r>
              <a:rPr b="1" lang="en-US" sz="1300">
                <a:solidFill>
                  <a:srgbClr val="0070C0"/>
                </a:solidFill>
              </a:rPr>
              <a:t>MORE THAN ONE</a:t>
            </a:r>
            <a:r>
              <a:rPr b="1" i="1" lang="en-US" sz="1300"/>
              <a:t> person is nominated]</a:t>
            </a:r>
            <a:endParaRPr sz="1300"/>
          </a:p>
          <a:p>
            <a:pPr indent="0" lvl="0" marL="0" rtl="0" algn="l">
              <a:spcBef>
                <a:spcPts val="0"/>
              </a:spcBef>
              <a:spcAft>
                <a:spcPts val="0"/>
              </a:spcAft>
              <a:buNone/>
            </a:pPr>
            <a:r>
              <a:rPr lang="en-US" sz="1300"/>
              <a:t>We will now proceed to vote on the nominations for the Swing Seat Member. As I call the nominees’ names, please raise your hand or say aye for the individual you support for the seat. </a:t>
            </a:r>
            <a:endParaRPr/>
          </a:p>
          <a:p>
            <a:pPr indent="0" lvl="0" marL="0" rtl="0" algn="l">
              <a:spcBef>
                <a:spcPts val="0"/>
              </a:spcBef>
              <a:spcAft>
                <a:spcPts val="0"/>
              </a:spcAft>
              <a:buNone/>
            </a:pPr>
            <a:r>
              <a:t/>
            </a:r>
            <a:endParaRPr i="1" sz="1300"/>
          </a:p>
          <a:p>
            <a:pPr indent="0" lvl="0" marL="0" rtl="0" algn="l">
              <a:spcBef>
                <a:spcPts val="0"/>
              </a:spcBef>
              <a:spcAft>
                <a:spcPts val="0"/>
              </a:spcAft>
              <a:buNone/>
            </a:pPr>
            <a:r>
              <a:rPr i="1" lang="en-US" sz="1300">
                <a:solidFill>
                  <a:srgbClr val="0070C0"/>
                </a:solidFill>
              </a:rPr>
              <a:t>[The secretary will note how each member voted. Continue with this process until all nominees have been voted on. If no nominee receives a majority of votes (i.e. over 50%), or there is a tie, remove the nominee(s) with the lowest number of votes and proceed to vote again. </a:t>
            </a:r>
            <a:r>
              <a:rPr lang="en-US" sz="1300">
                <a:solidFill>
                  <a:srgbClr val="0070C0"/>
                </a:solidFill>
              </a:rPr>
              <a:t> </a:t>
            </a:r>
            <a:r>
              <a:rPr i="1" lang="en-US" sz="1300">
                <a:solidFill>
                  <a:srgbClr val="0070C0"/>
                </a:solidFill>
              </a:rPr>
              <a:t>The secretary will note how each member voted for each round of voting in the minutes].</a:t>
            </a:r>
            <a:endParaRPr sz="1300">
              <a:solidFill>
                <a:srgbClr val="0070C0"/>
              </a:solidFill>
            </a:endParaRPr>
          </a:p>
          <a:p>
            <a:pPr indent="0" lvl="0" marL="0" rtl="0" algn="l">
              <a:spcBef>
                <a:spcPts val="0"/>
              </a:spcBef>
              <a:spcAft>
                <a:spcPts val="0"/>
              </a:spcAft>
              <a:buNone/>
            </a:pPr>
            <a:r>
              <a:rPr b="1" lang="en-US" sz="1300"/>
              <a:t> </a:t>
            </a:r>
            <a:endParaRPr/>
          </a:p>
          <a:p>
            <a:pPr indent="0" lvl="0" marL="0" rtl="0" algn="l">
              <a:spcBef>
                <a:spcPts val="0"/>
              </a:spcBef>
              <a:spcAft>
                <a:spcPts val="0"/>
              </a:spcAft>
              <a:buNone/>
            </a:pPr>
            <a:r>
              <a:rPr lang="en-US" sz="1300"/>
              <a:t>Congratulations, </a:t>
            </a:r>
            <a:r>
              <a:rPr lang="en-US" sz="1300">
                <a:solidFill>
                  <a:srgbClr val="0070C0"/>
                </a:solidFill>
              </a:rPr>
              <a:t>[insert winner’s name] </a:t>
            </a:r>
            <a:r>
              <a:rPr lang="en-US" sz="1300"/>
              <a:t>you will serve in the GO Team’s Swing Seat for the 2025-2027 term!</a:t>
            </a:r>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296" name="Google Shape;296;p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8: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8: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i="1" lang="en-US" sz="1300"/>
              <a:t>If this is a High School GO Team:</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Our team will have two </a:t>
            </a:r>
            <a:r>
              <a:rPr b="1" lang="en-US" sz="1300"/>
              <a:t>Student Members</a:t>
            </a:r>
            <a:r>
              <a:rPr lang="en-US" sz="1300"/>
              <a:t> appointed by the principal. The students will serve for a one-year and be full voting members of the GO Team.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After careful consideration, I appoint </a:t>
            </a:r>
            <a:r>
              <a:rPr lang="en-US" sz="1300">
                <a:solidFill>
                  <a:srgbClr val="0070C0"/>
                </a:solidFill>
              </a:rPr>
              <a:t>[insert candidate names]</a:t>
            </a:r>
            <a:r>
              <a:rPr lang="en-US" sz="1300"/>
              <a:t> as the student members of the GO Team for the school year. </a:t>
            </a:r>
            <a:r>
              <a:rPr i="1" lang="en-US" sz="1300"/>
              <a:t>[The Principal is encouraged to explain why these students will be an asset to the GO Team.]</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Congratulations,</a:t>
            </a:r>
            <a:r>
              <a:rPr lang="en-US" sz="1300">
                <a:solidFill>
                  <a:schemeClr val="accent4"/>
                </a:solidFill>
              </a:rPr>
              <a:t> </a:t>
            </a:r>
            <a:r>
              <a:rPr lang="en-US" sz="1300">
                <a:solidFill>
                  <a:srgbClr val="0070C0"/>
                </a:solidFill>
              </a:rPr>
              <a:t>[insert candidate names]</a:t>
            </a:r>
            <a:r>
              <a:rPr lang="en-US" sz="1300"/>
              <a:t> you will serve as the </a:t>
            </a:r>
            <a:r>
              <a:rPr b="1" lang="en-US" sz="1300"/>
              <a:t>Student Representatives</a:t>
            </a:r>
            <a:r>
              <a:rPr lang="en-US" sz="1300"/>
              <a:t> for the school year.</a:t>
            </a:r>
            <a:endParaRPr/>
          </a:p>
        </p:txBody>
      </p:sp>
      <p:sp>
        <p:nvSpPr>
          <p:cNvPr id="313" name="Google Shape;313;p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9: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9: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review and </a:t>
            </a:r>
            <a:r>
              <a:rPr b="1" lang="en-US" sz="1300"/>
              <a:t>Approve the Meeting Minutes</a:t>
            </a:r>
            <a:r>
              <a:rPr lang="en-US" sz="1300"/>
              <a:t> from our last meeting. </a:t>
            </a:r>
            <a:endParaRPr/>
          </a:p>
          <a:p>
            <a:pPr indent="0" lvl="0" marL="0" rtl="0" algn="l">
              <a:spcBef>
                <a:spcPts val="0"/>
              </a:spcBef>
              <a:spcAft>
                <a:spcPts val="0"/>
              </a:spcAft>
              <a:buNone/>
            </a:pPr>
            <a:r>
              <a:rPr lang="en-US" sz="1300"/>
              <a:t> The minutes have been provided to you. Are there any corrections? </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t>If corrections are offered, the Chair permits discussion by the members, to ensure everyone agrees that the correction is accurate. The secretary then enters the corrections on the master copy. When no further corrections are offered, the Chair says,</a:t>
            </a:r>
            <a:endParaRPr/>
          </a:p>
          <a:p>
            <a:pPr indent="0" lvl="0" marL="0" rtl="0" algn="l">
              <a:spcBef>
                <a:spcPts val="0"/>
              </a:spcBef>
              <a:spcAft>
                <a:spcPts val="0"/>
              </a:spcAft>
              <a:buNone/>
            </a:pPr>
            <a:r>
              <a:rPr i="1" lang="en-US" sz="1300"/>
              <a:t> </a:t>
            </a:r>
            <a:endParaRPr sz="1300"/>
          </a:p>
          <a:p>
            <a:pPr indent="0" lvl="0" marL="0" rtl="0" algn="l">
              <a:spcBef>
                <a:spcPts val="0"/>
              </a:spcBef>
              <a:spcAft>
                <a:spcPts val="0"/>
              </a:spcAft>
              <a:buNone/>
            </a:pPr>
            <a:r>
              <a:rPr lang="en-US" sz="1300"/>
              <a:t>If there are no (further) corrections, may I have a motion to approve the previous meeting’s minutes? A second?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i="1" sz="1300"/>
          </a:p>
          <a:p>
            <a:pPr indent="0" lvl="0" marL="0" rtl="0" algn="l">
              <a:spcBef>
                <a:spcPts val="0"/>
              </a:spcBef>
              <a:spcAft>
                <a:spcPts val="0"/>
              </a:spcAft>
              <a:buNone/>
            </a:pPr>
            <a:r>
              <a:rPr i="1" lang="en-US" sz="1300">
                <a:solidFill>
                  <a:srgbClr val="0070C0"/>
                </a:solidFill>
              </a:rPr>
              <a:t>[The secretary will note who made the motion, who seconded, and how each member voted.]</a:t>
            </a:r>
            <a:endParaRPr sz="1300">
              <a:solidFill>
                <a:srgbClr val="0070C0"/>
              </a:solidFill>
            </a:endParaRPr>
          </a:p>
          <a:p>
            <a:pPr indent="0" lvl="0" marL="0" rtl="0" algn="l">
              <a:spcBef>
                <a:spcPts val="0"/>
              </a:spcBef>
              <a:spcAft>
                <a:spcPts val="0"/>
              </a:spcAft>
              <a:buNone/>
            </a:pPr>
            <a:r>
              <a:t/>
            </a:r>
            <a:endParaRPr/>
          </a:p>
        </p:txBody>
      </p:sp>
      <p:sp>
        <p:nvSpPr>
          <p:cNvPr id="330" name="Google Shape;330;p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623417" y="1489150"/>
            <a:ext cx="17041200" cy="41052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88" name="Google Shape;88;p14"/>
          <p:cNvSpPr txBox="1"/>
          <p:nvPr>
            <p:ph idx="1" type="subTitle"/>
          </p:nvPr>
        </p:nvSpPr>
        <p:spPr>
          <a:xfrm>
            <a:off x="623400" y="5668250"/>
            <a:ext cx="17041200" cy="1585200"/>
          </a:xfrm>
          <a:prstGeom prst="rect">
            <a:avLst/>
          </a:prstGeom>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89" name="Google Shape;89;p1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15"/>
          <p:cNvSpPr txBox="1"/>
          <p:nvPr>
            <p:ph type="title"/>
          </p:nvPr>
        </p:nvSpPr>
        <p:spPr>
          <a:xfrm>
            <a:off x="623400" y="4301700"/>
            <a:ext cx="17041200" cy="1683600"/>
          </a:xfrm>
          <a:prstGeom prst="rect">
            <a:avLst/>
          </a:prstGeom>
        </p:spPr>
        <p:txBody>
          <a:bodyPr anchorCtr="0" anchor="ctr" bIns="182850" lIns="182850" spcFirstLastPara="1" rIns="182850" wrap="square" tIns="18285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92" name="Google Shape;92;p1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16"/>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95" name="Google Shape;95;p16"/>
          <p:cNvSpPr txBox="1"/>
          <p:nvPr>
            <p:ph idx="1" type="body"/>
          </p:nvPr>
        </p:nvSpPr>
        <p:spPr>
          <a:xfrm>
            <a:off x="623400" y="2304950"/>
            <a:ext cx="17041200" cy="6832800"/>
          </a:xfrm>
          <a:prstGeom prst="rect">
            <a:avLst/>
          </a:prstGeom>
        </p:spPr>
        <p:txBody>
          <a:bodyPr anchorCtr="0" anchor="t" bIns="182850" lIns="182850" spcFirstLastPara="1" rIns="182850" wrap="square" tIns="182850">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96" name="Google Shape;96;p1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97" name="Google Shape;97;p16"/>
          <p:cNvPicPr preferRelativeResize="0"/>
          <p:nvPr/>
        </p:nvPicPr>
        <p:blipFill>
          <a:blip r:embed="rId2">
            <a:alphaModFix/>
          </a:blip>
          <a:stretch>
            <a:fillRect/>
          </a:stretch>
        </p:blipFill>
        <p:spPr>
          <a:xfrm>
            <a:off x="14483050" y="8747650"/>
            <a:ext cx="2967403" cy="986601"/>
          </a:xfrm>
          <a:prstGeom prst="rect">
            <a:avLst/>
          </a:prstGeom>
          <a:noFill/>
          <a:ln>
            <a:noFill/>
          </a:ln>
        </p:spPr>
      </p:pic>
      <p:sp>
        <p:nvSpPr>
          <p:cNvPr id="98" name="Google Shape;98;p16"/>
          <p:cNvSpPr/>
          <p:nvPr/>
        </p:nvSpPr>
        <p:spPr>
          <a:xfrm>
            <a:off x="549276" y="359569"/>
            <a:ext cx="17113200" cy="9562800"/>
          </a:xfrm>
          <a:prstGeom prst="rect">
            <a:avLst/>
          </a:prstGeom>
          <a:noFill/>
          <a:ln cap="flat" cmpd="sng" w="76200">
            <a:solidFill>
              <a:srgbClr val="0B5394"/>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p:txBody>
      </p:sp>
      <p:sp>
        <p:nvSpPr>
          <p:cNvPr id="99" name="Google Shape;99;p16"/>
          <p:cNvSpPr/>
          <p:nvPr/>
        </p:nvSpPr>
        <p:spPr>
          <a:xfrm>
            <a:off x="254000" y="169069"/>
            <a:ext cx="17761200" cy="9934800"/>
          </a:xfrm>
          <a:prstGeom prst="rect">
            <a:avLst/>
          </a:prstGeom>
          <a:noFill/>
          <a:ln cap="flat" cmpd="sng" w="76200">
            <a:solidFill>
              <a:srgbClr val="FFC000"/>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0" name="Shape 100"/>
        <p:cNvGrpSpPr/>
        <p:nvPr/>
      </p:nvGrpSpPr>
      <p:grpSpPr>
        <a:xfrm>
          <a:off x="0" y="0"/>
          <a:ext cx="0" cy="0"/>
          <a:chOff x="0" y="0"/>
          <a:chExt cx="0" cy="0"/>
        </a:xfrm>
      </p:grpSpPr>
      <p:sp>
        <p:nvSpPr>
          <p:cNvPr id="101" name="Google Shape;101;p17"/>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02" name="Google Shape;102;p17"/>
          <p:cNvSpPr txBox="1"/>
          <p:nvPr>
            <p:ph idx="1" type="body"/>
          </p:nvPr>
        </p:nvSpPr>
        <p:spPr>
          <a:xfrm>
            <a:off x="623400" y="2304950"/>
            <a:ext cx="7999800" cy="6832800"/>
          </a:xfrm>
          <a:prstGeom prst="rect">
            <a:avLst/>
          </a:prstGeom>
        </p:spPr>
        <p:txBody>
          <a:bodyPr anchorCtr="0" anchor="t" bIns="182850" lIns="182850" spcFirstLastPara="1" rIns="182850" wrap="square" tIns="182850">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103" name="Google Shape;103;p17"/>
          <p:cNvSpPr txBox="1"/>
          <p:nvPr>
            <p:ph idx="2" type="body"/>
          </p:nvPr>
        </p:nvSpPr>
        <p:spPr>
          <a:xfrm>
            <a:off x="9664800" y="2304950"/>
            <a:ext cx="7999800" cy="6832800"/>
          </a:xfrm>
          <a:prstGeom prst="rect">
            <a:avLst/>
          </a:prstGeom>
        </p:spPr>
        <p:txBody>
          <a:bodyPr anchorCtr="0" anchor="t" bIns="182850" lIns="182850" spcFirstLastPara="1" rIns="182850" wrap="square" tIns="182850">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104" name="Google Shape;104;p1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18"/>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07" name="Google Shape;107;p1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19"/>
          <p:cNvSpPr txBox="1"/>
          <p:nvPr>
            <p:ph type="title"/>
          </p:nvPr>
        </p:nvSpPr>
        <p:spPr>
          <a:xfrm>
            <a:off x="623400" y="1111200"/>
            <a:ext cx="5616000" cy="1511400"/>
          </a:xfrm>
          <a:prstGeom prst="rect">
            <a:avLst/>
          </a:prstGeom>
        </p:spPr>
        <p:txBody>
          <a:bodyPr anchorCtr="0" anchor="b" bIns="182850" lIns="182850" spcFirstLastPara="1" rIns="182850" wrap="square" tIns="18285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0" name="Google Shape;110;p19"/>
          <p:cNvSpPr txBox="1"/>
          <p:nvPr>
            <p:ph idx="1" type="body"/>
          </p:nvPr>
        </p:nvSpPr>
        <p:spPr>
          <a:xfrm>
            <a:off x="623400" y="2779200"/>
            <a:ext cx="5616000" cy="6358800"/>
          </a:xfrm>
          <a:prstGeom prst="rect">
            <a:avLst/>
          </a:prstGeom>
        </p:spPr>
        <p:txBody>
          <a:bodyPr anchorCtr="0" anchor="t" bIns="182850" lIns="182850" spcFirstLastPara="1" rIns="182850" wrap="square" tIns="182850">
            <a:noAutofit/>
          </a:bodyPr>
          <a:lstStyle>
            <a:lvl1pPr indent="-381000" lvl="0" marL="457200">
              <a:spcBef>
                <a:spcPts val="0"/>
              </a:spcBef>
              <a:spcAft>
                <a:spcPts val="0"/>
              </a:spcAft>
              <a:buSzPts val="2400"/>
              <a:buChar char="●"/>
              <a:defRPr sz="24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111" name="Google Shape;111;p1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2" name="Shape 112"/>
        <p:cNvGrpSpPr/>
        <p:nvPr/>
      </p:nvGrpSpPr>
      <p:grpSpPr>
        <a:xfrm>
          <a:off x="0" y="0"/>
          <a:ext cx="0" cy="0"/>
          <a:chOff x="0" y="0"/>
          <a:chExt cx="0" cy="0"/>
        </a:xfrm>
      </p:grpSpPr>
      <p:sp>
        <p:nvSpPr>
          <p:cNvPr id="113" name="Google Shape;113;p20"/>
          <p:cNvSpPr txBox="1"/>
          <p:nvPr>
            <p:ph type="title"/>
          </p:nvPr>
        </p:nvSpPr>
        <p:spPr>
          <a:xfrm>
            <a:off x="980500" y="900300"/>
            <a:ext cx="12735600" cy="8181600"/>
          </a:xfrm>
          <a:prstGeom prst="rect">
            <a:avLst/>
          </a:prstGeom>
        </p:spPr>
        <p:txBody>
          <a:bodyPr anchorCtr="0" anchor="ctr" bIns="182850" lIns="182850" spcFirstLastPara="1" rIns="182850" wrap="square" tIns="182850">
            <a:no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114" name="Google Shape;114;p2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 name="Shape 115"/>
        <p:cNvGrpSpPr/>
        <p:nvPr/>
      </p:nvGrpSpPr>
      <p:grpSpPr>
        <a:xfrm>
          <a:off x="0" y="0"/>
          <a:ext cx="0" cy="0"/>
          <a:chOff x="0" y="0"/>
          <a:chExt cx="0" cy="0"/>
        </a:xfrm>
      </p:grpSpPr>
      <p:sp>
        <p:nvSpPr>
          <p:cNvPr id="116" name="Google Shape;116;p21"/>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17" name="Google Shape;117;p21"/>
          <p:cNvSpPr txBox="1"/>
          <p:nvPr>
            <p:ph type="title"/>
          </p:nvPr>
        </p:nvSpPr>
        <p:spPr>
          <a:xfrm>
            <a:off x="531000" y="2466350"/>
            <a:ext cx="8090400" cy="29646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18" name="Google Shape;118;p21"/>
          <p:cNvSpPr txBox="1"/>
          <p:nvPr>
            <p:ph idx="1" type="subTitle"/>
          </p:nvPr>
        </p:nvSpPr>
        <p:spPr>
          <a:xfrm>
            <a:off x="531000" y="5606150"/>
            <a:ext cx="8090400" cy="2470200"/>
          </a:xfrm>
          <a:prstGeom prst="rect">
            <a:avLst/>
          </a:prstGeom>
        </p:spPr>
        <p:txBody>
          <a:bodyPr anchorCtr="0" anchor="t" bIns="182850" lIns="182850" spcFirstLastPara="1" rIns="182850" wrap="square" tIns="18285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9" name="Google Shape;119;p21"/>
          <p:cNvSpPr txBox="1"/>
          <p:nvPr>
            <p:ph idx="2" type="body"/>
          </p:nvPr>
        </p:nvSpPr>
        <p:spPr>
          <a:xfrm>
            <a:off x="9879000" y="1448150"/>
            <a:ext cx="7674000" cy="7390200"/>
          </a:xfrm>
          <a:prstGeom prst="rect">
            <a:avLst/>
          </a:prstGeom>
        </p:spPr>
        <p:txBody>
          <a:bodyPr anchorCtr="0" anchor="ctr" bIns="182850" lIns="182850" spcFirstLastPara="1" rIns="182850" wrap="square" tIns="182850">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120" name="Google Shape;120;p2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2"/>
          <p:cNvSpPr txBox="1"/>
          <p:nvPr>
            <p:ph idx="1" type="body"/>
          </p:nvPr>
        </p:nvSpPr>
        <p:spPr>
          <a:xfrm>
            <a:off x="623400" y="8461150"/>
            <a:ext cx="11997600" cy="1210200"/>
          </a:xfrm>
          <a:prstGeom prst="rect">
            <a:avLst/>
          </a:prstGeom>
        </p:spPr>
        <p:txBody>
          <a:bodyPr anchorCtr="0" anchor="ctr" bIns="182850" lIns="182850" spcFirstLastPara="1" rIns="182850" wrap="square" tIns="182850">
            <a:noAutofit/>
          </a:bodyPr>
          <a:lstStyle>
            <a:lvl1pPr indent="-228600" lvl="0" marL="457200">
              <a:lnSpc>
                <a:spcPct val="100000"/>
              </a:lnSpc>
              <a:spcBef>
                <a:spcPts val="0"/>
              </a:spcBef>
              <a:spcAft>
                <a:spcPts val="0"/>
              </a:spcAft>
              <a:buSzPts val="3600"/>
              <a:buNone/>
              <a:defRPr/>
            </a:lvl1pPr>
          </a:lstStyle>
          <a:p/>
        </p:txBody>
      </p:sp>
      <p:sp>
        <p:nvSpPr>
          <p:cNvPr id="123" name="Google Shape;123;p2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4" name="Shape 124"/>
        <p:cNvGrpSpPr/>
        <p:nvPr/>
      </p:nvGrpSpPr>
      <p:grpSpPr>
        <a:xfrm>
          <a:off x="0" y="0"/>
          <a:ext cx="0" cy="0"/>
          <a:chOff x="0" y="0"/>
          <a:chExt cx="0" cy="0"/>
        </a:xfrm>
      </p:grpSpPr>
      <p:sp>
        <p:nvSpPr>
          <p:cNvPr id="125" name="Google Shape;125;p23"/>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126" name="Google Shape;126;p23"/>
          <p:cNvSpPr txBox="1"/>
          <p:nvPr>
            <p:ph idx="1" type="body"/>
          </p:nvPr>
        </p:nvSpPr>
        <p:spPr>
          <a:xfrm>
            <a:off x="623400" y="6304450"/>
            <a:ext cx="17041200" cy="2601600"/>
          </a:xfrm>
          <a:prstGeom prst="rect">
            <a:avLst/>
          </a:prstGeom>
        </p:spPr>
        <p:txBody>
          <a:bodyPr anchorCtr="0" anchor="t" bIns="182850" lIns="182850" spcFirstLastPara="1" rIns="182850" wrap="square" tIns="182850">
            <a:noAutofit/>
          </a:bodyPr>
          <a:lstStyle>
            <a:lvl1pPr indent="-457200" lvl="0" marL="457200" algn="ctr">
              <a:spcBef>
                <a:spcPts val="0"/>
              </a:spcBef>
              <a:spcAft>
                <a:spcPts val="0"/>
              </a:spcAft>
              <a:buSzPts val="3600"/>
              <a:buChar char="●"/>
              <a:defRPr/>
            </a:lvl1pPr>
            <a:lvl2pPr indent="-406400" lvl="1" marL="914400" algn="ctr">
              <a:spcBef>
                <a:spcPts val="3200"/>
              </a:spcBef>
              <a:spcAft>
                <a:spcPts val="0"/>
              </a:spcAft>
              <a:buSzPts val="2800"/>
              <a:buChar char="○"/>
              <a:defRPr/>
            </a:lvl2pPr>
            <a:lvl3pPr indent="-406400" lvl="2" marL="1371600" algn="ctr">
              <a:spcBef>
                <a:spcPts val="3200"/>
              </a:spcBef>
              <a:spcAft>
                <a:spcPts val="0"/>
              </a:spcAft>
              <a:buSzPts val="2800"/>
              <a:buChar char="■"/>
              <a:defRPr/>
            </a:lvl3pPr>
            <a:lvl4pPr indent="-406400" lvl="3" marL="1828800" algn="ctr">
              <a:spcBef>
                <a:spcPts val="3200"/>
              </a:spcBef>
              <a:spcAft>
                <a:spcPts val="0"/>
              </a:spcAft>
              <a:buSzPts val="2800"/>
              <a:buChar char="●"/>
              <a:defRPr/>
            </a:lvl4pPr>
            <a:lvl5pPr indent="-406400" lvl="4" marL="2286000" algn="ctr">
              <a:spcBef>
                <a:spcPts val="3200"/>
              </a:spcBef>
              <a:spcAft>
                <a:spcPts val="0"/>
              </a:spcAft>
              <a:buSzPts val="2800"/>
              <a:buChar char="○"/>
              <a:defRPr/>
            </a:lvl5pPr>
            <a:lvl6pPr indent="-406400" lvl="5" marL="2743200" algn="ctr">
              <a:spcBef>
                <a:spcPts val="3200"/>
              </a:spcBef>
              <a:spcAft>
                <a:spcPts val="0"/>
              </a:spcAft>
              <a:buSzPts val="2800"/>
              <a:buChar char="■"/>
              <a:defRPr/>
            </a:lvl6pPr>
            <a:lvl7pPr indent="-406400" lvl="6" marL="3200400" algn="ctr">
              <a:spcBef>
                <a:spcPts val="3200"/>
              </a:spcBef>
              <a:spcAft>
                <a:spcPts val="0"/>
              </a:spcAft>
              <a:buSzPts val="2800"/>
              <a:buChar char="●"/>
              <a:defRPr/>
            </a:lvl7pPr>
            <a:lvl8pPr indent="-406400" lvl="7" marL="3657600" algn="ctr">
              <a:spcBef>
                <a:spcPts val="3200"/>
              </a:spcBef>
              <a:spcAft>
                <a:spcPts val="0"/>
              </a:spcAft>
              <a:buSzPts val="2800"/>
              <a:buChar char="○"/>
              <a:defRPr/>
            </a:lvl8pPr>
            <a:lvl9pPr indent="-406400" lvl="8" marL="4114800" algn="ctr">
              <a:spcBef>
                <a:spcPts val="3200"/>
              </a:spcBef>
              <a:spcAft>
                <a:spcPts val="3200"/>
              </a:spcAft>
              <a:buSzPts val="2800"/>
              <a:buChar char="■"/>
              <a:defRPr/>
            </a:lvl9pPr>
          </a:lstStyle>
          <a:p/>
        </p:txBody>
      </p:sp>
      <p:sp>
        <p:nvSpPr>
          <p:cNvPr id="127" name="Google Shape;127;p2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and Title">
  <p:cSld name="2_Picture and Title">
    <p:spTree>
      <p:nvGrpSpPr>
        <p:cNvPr id="130" name="Shape 130"/>
        <p:cNvGrpSpPr/>
        <p:nvPr/>
      </p:nvGrpSpPr>
      <p:grpSpPr>
        <a:xfrm>
          <a:off x="0" y="0"/>
          <a:ext cx="0" cy="0"/>
          <a:chOff x="0" y="0"/>
          <a:chExt cx="0" cy="0"/>
        </a:xfrm>
      </p:grpSpPr>
      <p:sp>
        <p:nvSpPr>
          <p:cNvPr id="131" name="Google Shape;131;p25"/>
          <p:cNvSpPr/>
          <p:nvPr/>
        </p:nvSpPr>
        <p:spPr>
          <a:xfrm>
            <a:off x="369000" y="474321"/>
            <a:ext cx="17928000" cy="9936000"/>
          </a:xfrm>
          <a:prstGeom prst="rect">
            <a:avLst/>
          </a:prstGeom>
          <a:gradFill>
            <a:gsLst>
              <a:gs pos="0">
                <a:srgbClr val="F8F8F8">
                  <a:alpha val="84705"/>
                </a:srgbClr>
              </a:gs>
              <a:gs pos="100000">
                <a:srgbClr val="DDDDDD">
                  <a:alpha val="84705"/>
                </a:srgbClr>
              </a:gs>
            </a:gsLst>
            <a:lin ang="0" scaled="0"/>
          </a:gradFill>
          <a:ln cap="flat" cmpd="sng" w="273050">
            <a:solidFill>
              <a:schemeClr val="lt1"/>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32" name="Google Shape;132;p25"/>
          <p:cNvSpPr txBox="1"/>
          <p:nvPr>
            <p:ph type="title"/>
          </p:nvPr>
        </p:nvSpPr>
        <p:spPr>
          <a:xfrm>
            <a:off x="1393200" y="709233"/>
            <a:ext cx="15773400" cy="1988400"/>
          </a:xfrm>
          <a:prstGeom prst="rect">
            <a:avLst/>
          </a:prstGeom>
          <a:noFill/>
          <a:ln>
            <a:noFill/>
          </a:ln>
        </p:spPr>
        <p:txBody>
          <a:bodyPr anchorCtr="0" anchor="ctr" bIns="68550" lIns="137150" spcFirstLastPara="1" rIns="137150" wrap="square" tIns="68550">
            <a:normAutofit/>
          </a:bodyPr>
          <a:lstStyle>
            <a:lvl1pPr lvl="0" algn="l">
              <a:lnSpc>
                <a:spcPct val="90000"/>
              </a:lnSpc>
              <a:spcBef>
                <a:spcPts val="0"/>
              </a:spcBef>
              <a:spcAft>
                <a:spcPts val="0"/>
              </a:spcAft>
              <a:buClr>
                <a:schemeClr val="dk1"/>
              </a:buClr>
              <a:buSzPts val="6000"/>
              <a:buFont typeface="Avenir"/>
              <a:buNone/>
              <a:defRPr>
                <a:solidFill>
                  <a:schemeClr val="dk1"/>
                </a:solidFill>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33" name="Google Shape;133;p25"/>
          <p:cNvSpPr txBox="1"/>
          <p:nvPr>
            <p:ph idx="10" type="dt"/>
          </p:nvPr>
        </p:nvSpPr>
        <p:spPr>
          <a:xfrm>
            <a:off x="7086600" y="9281307"/>
            <a:ext cx="4114800" cy="547800"/>
          </a:xfrm>
          <a:prstGeom prst="rect">
            <a:avLst/>
          </a:prstGeom>
          <a:noFill/>
          <a:ln>
            <a:noFill/>
          </a:ln>
        </p:spPr>
        <p:txBody>
          <a:bodyPr anchorCtr="0" anchor="ctr" bIns="68550" lIns="137150" spcFirstLastPara="1" rIns="137150" wrap="square" tIns="68550">
            <a:noAutofit/>
          </a:bodyPr>
          <a:lstStyle>
            <a:lvl1pPr lvl="0" algn="l">
              <a:spcBef>
                <a:spcPts val="0"/>
              </a:spcBef>
              <a:spcAft>
                <a:spcPts val="0"/>
              </a:spcAft>
              <a:buSzPts val="2800"/>
              <a:buNone/>
              <a:defRPr sz="2800"/>
            </a:lvl1pPr>
            <a:lvl2pPr lvl="1" algn="l">
              <a:spcBef>
                <a:spcPts val="0"/>
              </a:spcBef>
              <a:spcAft>
                <a:spcPts val="0"/>
              </a:spcAft>
              <a:buSzPts val="2800"/>
              <a:buNone/>
              <a:defRPr sz="2800"/>
            </a:lvl2pPr>
            <a:lvl3pPr lvl="2" algn="l">
              <a:spcBef>
                <a:spcPts val="0"/>
              </a:spcBef>
              <a:spcAft>
                <a:spcPts val="0"/>
              </a:spcAft>
              <a:buSzPts val="2800"/>
              <a:buNone/>
              <a:defRPr sz="2800"/>
            </a:lvl3pPr>
            <a:lvl4pPr lvl="3" algn="l">
              <a:spcBef>
                <a:spcPts val="0"/>
              </a:spcBef>
              <a:spcAft>
                <a:spcPts val="0"/>
              </a:spcAft>
              <a:buSzPts val="2800"/>
              <a:buNone/>
              <a:defRPr sz="2800"/>
            </a:lvl4pPr>
            <a:lvl5pPr lvl="4" algn="l">
              <a:spcBef>
                <a:spcPts val="0"/>
              </a:spcBef>
              <a:spcAft>
                <a:spcPts val="0"/>
              </a:spcAft>
              <a:buSzPts val="2800"/>
              <a:buNone/>
              <a:defRPr sz="2800"/>
            </a:lvl5pPr>
            <a:lvl6pPr lvl="5" algn="l">
              <a:spcBef>
                <a:spcPts val="0"/>
              </a:spcBef>
              <a:spcAft>
                <a:spcPts val="0"/>
              </a:spcAft>
              <a:buSzPts val="2800"/>
              <a:buNone/>
              <a:defRPr sz="2800"/>
            </a:lvl6pPr>
            <a:lvl7pPr lvl="6" algn="l">
              <a:spcBef>
                <a:spcPts val="0"/>
              </a:spcBef>
              <a:spcAft>
                <a:spcPts val="0"/>
              </a:spcAft>
              <a:buSzPts val="2800"/>
              <a:buNone/>
              <a:defRPr sz="2800"/>
            </a:lvl7pPr>
            <a:lvl8pPr lvl="7" algn="l">
              <a:spcBef>
                <a:spcPts val="0"/>
              </a:spcBef>
              <a:spcAft>
                <a:spcPts val="0"/>
              </a:spcAft>
              <a:buSzPts val="2800"/>
              <a:buNone/>
              <a:defRPr sz="2800"/>
            </a:lvl8pPr>
            <a:lvl9pPr lvl="8" algn="l">
              <a:spcBef>
                <a:spcPts val="0"/>
              </a:spcBef>
              <a:spcAft>
                <a:spcPts val="0"/>
              </a:spcAft>
              <a:buSzPts val="2800"/>
              <a:buNone/>
              <a:defRPr sz="2800"/>
            </a:lvl9pPr>
          </a:lstStyle>
          <a:p/>
        </p:txBody>
      </p:sp>
      <p:sp>
        <p:nvSpPr>
          <p:cNvPr id="134" name="Google Shape;134;p25"/>
          <p:cNvSpPr txBox="1"/>
          <p:nvPr>
            <p:ph idx="11" type="ftr"/>
          </p:nvPr>
        </p:nvSpPr>
        <p:spPr>
          <a:xfrm>
            <a:off x="922310" y="9281307"/>
            <a:ext cx="4885200" cy="547800"/>
          </a:xfrm>
          <a:prstGeom prst="rect">
            <a:avLst/>
          </a:prstGeom>
          <a:noFill/>
          <a:ln>
            <a:noFill/>
          </a:ln>
        </p:spPr>
        <p:txBody>
          <a:bodyPr anchorCtr="0" anchor="ctr" bIns="68550" lIns="137150" spcFirstLastPara="1" rIns="137150" wrap="square" tIns="68550">
            <a:noAutofit/>
          </a:bodyPr>
          <a:lstStyle>
            <a:lvl1pPr lvl="0" algn="l">
              <a:spcBef>
                <a:spcPts val="0"/>
              </a:spcBef>
              <a:spcAft>
                <a:spcPts val="0"/>
              </a:spcAft>
              <a:buSzPts val="2800"/>
              <a:buNone/>
              <a:defRPr sz="2800"/>
            </a:lvl1pPr>
            <a:lvl2pPr lvl="1" algn="l">
              <a:spcBef>
                <a:spcPts val="0"/>
              </a:spcBef>
              <a:spcAft>
                <a:spcPts val="0"/>
              </a:spcAft>
              <a:buSzPts val="2800"/>
              <a:buNone/>
              <a:defRPr sz="2800"/>
            </a:lvl2pPr>
            <a:lvl3pPr lvl="2" algn="l">
              <a:spcBef>
                <a:spcPts val="0"/>
              </a:spcBef>
              <a:spcAft>
                <a:spcPts val="0"/>
              </a:spcAft>
              <a:buSzPts val="2800"/>
              <a:buNone/>
              <a:defRPr sz="2800"/>
            </a:lvl3pPr>
            <a:lvl4pPr lvl="3" algn="l">
              <a:spcBef>
                <a:spcPts val="0"/>
              </a:spcBef>
              <a:spcAft>
                <a:spcPts val="0"/>
              </a:spcAft>
              <a:buSzPts val="2800"/>
              <a:buNone/>
              <a:defRPr sz="2800"/>
            </a:lvl4pPr>
            <a:lvl5pPr lvl="4" algn="l">
              <a:spcBef>
                <a:spcPts val="0"/>
              </a:spcBef>
              <a:spcAft>
                <a:spcPts val="0"/>
              </a:spcAft>
              <a:buSzPts val="2800"/>
              <a:buNone/>
              <a:defRPr sz="2800"/>
            </a:lvl5pPr>
            <a:lvl6pPr lvl="5" algn="l">
              <a:spcBef>
                <a:spcPts val="0"/>
              </a:spcBef>
              <a:spcAft>
                <a:spcPts val="0"/>
              </a:spcAft>
              <a:buSzPts val="2800"/>
              <a:buNone/>
              <a:defRPr sz="2800"/>
            </a:lvl6pPr>
            <a:lvl7pPr lvl="6" algn="l">
              <a:spcBef>
                <a:spcPts val="0"/>
              </a:spcBef>
              <a:spcAft>
                <a:spcPts val="0"/>
              </a:spcAft>
              <a:buSzPts val="2800"/>
              <a:buNone/>
              <a:defRPr sz="2800"/>
            </a:lvl7pPr>
            <a:lvl8pPr lvl="7" algn="l">
              <a:spcBef>
                <a:spcPts val="0"/>
              </a:spcBef>
              <a:spcAft>
                <a:spcPts val="0"/>
              </a:spcAft>
              <a:buSzPts val="2800"/>
              <a:buNone/>
              <a:defRPr sz="2800"/>
            </a:lvl8pPr>
            <a:lvl9pPr lvl="8" algn="l">
              <a:spcBef>
                <a:spcPts val="0"/>
              </a:spcBef>
              <a:spcAft>
                <a:spcPts val="0"/>
              </a:spcAft>
              <a:buSzPts val="2800"/>
              <a:buNone/>
              <a:defRPr sz="2800"/>
            </a:lvl9pPr>
          </a:lstStyle>
          <a:p/>
        </p:txBody>
      </p:sp>
      <p:sp>
        <p:nvSpPr>
          <p:cNvPr id="135" name="Google Shape;135;p25"/>
          <p:cNvSpPr txBox="1"/>
          <p:nvPr>
            <p:ph idx="12" type="sldNum"/>
          </p:nvPr>
        </p:nvSpPr>
        <p:spPr>
          <a:xfrm>
            <a:off x="11441043" y="9264992"/>
            <a:ext cx="4114800" cy="547800"/>
          </a:xfrm>
          <a:prstGeom prst="rect">
            <a:avLst/>
          </a:prstGeom>
          <a:noFill/>
          <a:ln>
            <a:noFill/>
          </a:ln>
        </p:spPr>
        <p:txBody>
          <a:bodyPr anchorCtr="0" anchor="ctr" bIns="68550" lIns="137150" spcFirstLastPara="1" rIns="137150" wrap="square" tIns="68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25"/>
          <p:cNvSpPr/>
          <p:nvPr/>
        </p:nvSpPr>
        <p:spPr>
          <a:xfrm>
            <a:off x="1030934" y="0"/>
            <a:ext cx="108000" cy="1933800"/>
          </a:xfrm>
          <a:prstGeom prst="rect">
            <a:avLst/>
          </a:prstGeom>
          <a:solidFill>
            <a:srgbClr val="C00000"/>
          </a:solidFill>
          <a:ln>
            <a:noFill/>
          </a:ln>
        </p:spPr>
        <p:txBody>
          <a:bodyPr anchorCtr="0" anchor="ctr" bIns="68550" lIns="137150" spcFirstLastPara="1" rIns="137150" wrap="square" tIns="6855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37" name="Google Shape;137;p25"/>
          <p:cNvSpPr/>
          <p:nvPr>
            <p:ph idx="2" type="pic"/>
          </p:nvPr>
        </p:nvSpPr>
        <p:spPr>
          <a:xfrm>
            <a:off x="369000" y="2489288"/>
            <a:ext cx="17550000" cy="6775800"/>
          </a:xfrm>
          <a:prstGeom prst="rect">
            <a:avLst/>
          </a:prstGeom>
          <a:solidFill>
            <a:schemeClr val="lt1">
              <a:alpha val="49800"/>
            </a:schemeClr>
          </a:solidFill>
          <a:ln>
            <a:noFill/>
          </a:ln>
        </p:spPr>
      </p:sp>
      <p:cxnSp>
        <p:nvCxnSpPr>
          <p:cNvPr id="138" name="Google Shape;138;p25"/>
          <p:cNvCxnSpPr/>
          <p:nvPr/>
        </p:nvCxnSpPr>
        <p:spPr>
          <a:xfrm>
            <a:off x="16409585" y="1201439"/>
            <a:ext cx="1501800" cy="0"/>
          </a:xfrm>
          <a:prstGeom prst="straightConnector1">
            <a:avLst/>
          </a:prstGeom>
          <a:noFill/>
          <a:ln cap="flat" cmpd="sng" w="9525">
            <a:solidFill>
              <a:schemeClr val="dk2"/>
            </a:solidFill>
            <a:prstDash val="solid"/>
            <a:miter lim="800000"/>
            <a:headEnd len="sm" w="sm" type="none"/>
            <a:tailEnd len="sm" w="sm" type="none"/>
          </a:ln>
        </p:spPr>
      </p:cxnSp>
      <p:sp>
        <p:nvSpPr>
          <p:cNvPr id="139" name="Google Shape;139;p25"/>
          <p:cNvSpPr txBox="1"/>
          <p:nvPr>
            <p:ph idx="1" type="body"/>
          </p:nvPr>
        </p:nvSpPr>
        <p:spPr>
          <a:xfrm>
            <a:off x="16248809" y="1256000"/>
            <a:ext cx="916200" cy="493200"/>
          </a:xfrm>
          <a:prstGeom prst="rect">
            <a:avLst/>
          </a:prstGeom>
          <a:noFill/>
          <a:ln>
            <a:noFill/>
          </a:ln>
        </p:spPr>
        <p:txBody>
          <a:bodyPr anchorCtr="0" anchor="t" bIns="68550" lIns="137150" spcFirstLastPara="1" rIns="137150" wrap="square" tIns="68550">
            <a:normAutofit/>
          </a:bodyPr>
          <a:lstStyle>
            <a:lvl1pPr indent="-228600" lvl="0" marL="457200" algn="l">
              <a:lnSpc>
                <a:spcPct val="90000"/>
              </a:lnSpc>
              <a:spcBef>
                <a:spcPts val="1600"/>
              </a:spcBef>
              <a:spcAft>
                <a:spcPts val="0"/>
              </a:spcAft>
              <a:buClr>
                <a:schemeClr val="dk2"/>
              </a:buClr>
              <a:buSzPts val="1800"/>
              <a:buNone/>
              <a:defRPr i="1" sz="1800">
                <a:solidFill>
                  <a:schemeClr val="dk2"/>
                </a:solidFill>
              </a:defRPr>
            </a:lvl1pPr>
            <a:lvl2pPr indent="-406400" lvl="1" marL="914400" algn="l">
              <a:lnSpc>
                <a:spcPct val="90000"/>
              </a:lnSpc>
              <a:spcBef>
                <a:spcPts val="3200"/>
              </a:spcBef>
              <a:spcAft>
                <a:spcPts val="0"/>
              </a:spcAft>
              <a:buClr>
                <a:schemeClr val="dk1"/>
              </a:buClr>
              <a:buSzPts val="2800"/>
              <a:buChar char="○"/>
              <a:defRPr/>
            </a:lvl2pPr>
            <a:lvl3pPr indent="-406400" lvl="2" marL="1371600" algn="l">
              <a:lnSpc>
                <a:spcPct val="90000"/>
              </a:lnSpc>
              <a:spcBef>
                <a:spcPts val="3200"/>
              </a:spcBef>
              <a:spcAft>
                <a:spcPts val="0"/>
              </a:spcAft>
              <a:buClr>
                <a:schemeClr val="dk1"/>
              </a:buClr>
              <a:buSzPts val="2800"/>
              <a:buChar char="■"/>
              <a:defRPr/>
            </a:lvl3pPr>
            <a:lvl4pPr indent="-406400" lvl="3" marL="1828800" algn="l">
              <a:lnSpc>
                <a:spcPct val="90000"/>
              </a:lnSpc>
              <a:spcBef>
                <a:spcPts val="3200"/>
              </a:spcBef>
              <a:spcAft>
                <a:spcPts val="0"/>
              </a:spcAft>
              <a:buClr>
                <a:schemeClr val="dk1"/>
              </a:buClr>
              <a:buSzPts val="2800"/>
              <a:buChar char="●"/>
              <a:defRPr/>
            </a:lvl4pPr>
            <a:lvl5pPr indent="-406400" lvl="4" marL="2286000" algn="l">
              <a:lnSpc>
                <a:spcPct val="90000"/>
              </a:lnSpc>
              <a:spcBef>
                <a:spcPts val="3200"/>
              </a:spcBef>
              <a:spcAft>
                <a:spcPts val="0"/>
              </a:spcAft>
              <a:buClr>
                <a:schemeClr val="dk1"/>
              </a:buClr>
              <a:buSzPts val="2800"/>
              <a:buChar char="○"/>
              <a:defRPr/>
            </a:lvl5pPr>
            <a:lvl6pPr indent="-406400" lvl="5" marL="2743200" algn="l">
              <a:lnSpc>
                <a:spcPct val="90000"/>
              </a:lnSpc>
              <a:spcBef>
                <a:spcPts val="3200"/>
              </a:spcBef>
              <a:spcAft>
                <a:spcPts val="0"/>
              </a:spcAft>
              <a:buClr>
                <a:schemeClr val="dk1"/>
              </a:buClr>
              <a:buSzPts val="2800"/>
              <a:buChar char="■"/>
              <a:defRPr/>
            </a:lvl6pPr>
            <a:lvl7pPr indent="-406400" lvl="6" marL="3200400" algn="l">
              <a:lnSpc>
                <a:spcPct val="90000"/>
              </a:lnSpc>
              <a:spcBef>
                <a:spcPts val="3200"/>
              </a:spcBef>
              <a:spcAft>
                <a:spcPts val="0"/>
              </a:spcAft>
              <a:buClr>
                <a:schemeClr val="dk1"/>
              </a:buClr>
              <a:buSzPts val="2800"/>
              <a:buChar char="●"/>
              <a:defRPr/>
            </a:lvl7pPr>
            <a:lvl8pPr indent="-406400" lvl="7" marL="3657600" algn="l">
              <a:lnSpc>
                <a:spcPct val="90000"/>
              </a:lnSpc>
              <a:spcBef>
                <a:spcPts val="3200"/>
              </a:spcBef>
              <a:spcAft>
                <a:spcPts val="0"/>
              </a:spcAft>
              <a:buClr>
                <a:schemeClr val="dk1"/>
              </a:buClr>
              <a:buSzPts val="2800"/>
              <a:buChar char="○"/>
              <a:defRPr/>
            </a:lvl8pPr>
            <a:lvl9pPr indent="-406400" lvl="8" marL="4114800" algn="l">
              <a:lnSpc>
                <a:spcPct val="90000"/>
              </a:lnSpc>
              <a:spcBef>
                <a:spcPts val="3200"/>
              </a:spcBef>
              <a:spcAft>
                <a:spcPts val="3200"/>
              </a:spcAft>
              <a:buClr>
                <a:schemeClr val="dk1"/>
              </a:buClr>
              <a:buSzPts val="2800"/>
              <a:buChar char="■"/>
              <a:defRPr/>
            </a:lvl9pPr>
          </a:lstStyle>
          <a:p/>
        </p:txBody>
      </p:sp>
      <p:pic>
        <p:nvPicPr>
          <p:cNvPr descr="A red and black logo&#10;&#10;AI-generated content may be incorrect." id="140" name="Google Shape;140;p25"/>
          <p:cNvPicPr preferRelativeResize="0"/>
          <p:nvPr/>
        </p:nvPicPr>
        <p:blipFill rotWithShape="1">
          <a:blip r:embed="rId2">
            <a:alphaModFix/>
          </a:blip>
          <a:srcRect b="0" l="0" r="0" t="0"/>
          <a:stretch/>
        </p:blipFill>
        <p:spPr>
          <a:xfrm>
            <a:off x="15795488" y="8838065"/>
            <a:ext cx="1961528" cy="11668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p27"/>
          <p:cNvSpPr txBox="1"/>
          <p:nvPr>
            <p:ph type="ctrTitle"/>
          </p:nvPr>
        </p:nvSpPr>
        <p:spPr>
          <a:xfrm>
            <a:off x="7441707" y="1489150"/>
            <a:ext cx="10222800" cy="41052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51" name="Google Shape;151;p27"/>
          <p:cNvSpPr txBox="1"/>
          <p:nvPr>
            <p:ph idx="1" type="subTitle"/>
          </p:nvPr>
        </p:nvSpPr>
        <p:spPr>
          <a:xfrm>
            <a:off x="623400" y="7039850"/>
            <a:ext cx="17041200" cy="1585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pic>
        <p:nvPicPr>
          <p:cNvPr id="152" name="Google Shape;152;p27" title="Create a PowerPoint-friendly image in an oval shape with the theme 'Clarify and Elevate Strengtheni.jpeg"/>
          <p:cNvPicPr preferRelativeResize="0"/>
          <p:nvPr/>
        </p:nvPicPr>
        <p:blipFill rotWithShape="1">
          <a:blip r:embed="rId2">
            <a:alphaModFix/>
          </a:blip>
          <a:srcRect b="3325" l="0" r="0" t="0"/>
          <a:stretch/>
        </p:blipFill>
        <p:spPr>
          <a:xfrm>
            <a:off x="623400" y="435150"/>
            <a:ext cx="6818299" cy="6591299"/>
          </a:xfrm>
          <a:prstGeom prst="rect">
            <a:avLst/>
          </a:prstGeom>
          <a:noFill/>
          <a:ln>
            <a:noFill/>
          </a:ln>
        </p:spPr>
      </p:pic>
      <p:sp>
        <p:nvSpPr>
          <p:cNvPr id="153" name="Google Shape;153;p2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54" name="Shape 154"/>
        <p:cNvGrpSpPr/>
        <p:nvPr/>
      </p:nvGrpSpPr>
      <p:grpSpPr>
        <a:xfrm>
          <a:off x="0" y="0"/>
          <a:ext cx="0" cy="0"/>
          <a:chOff x="0" y="0"/>
          <a:chExt cx="0" cy="0"/>
        </a:xfrm>
      </p:grpSpPr>
      <p:sp>
        <p:nvSpPr>
          <p:cNvPr id="155" name="Google Shape;155;p28"/>
          <p:cNvSpPr txBox="1"/>
          <p:nvPr>
            <p:ph type="ctrTitle"/>
          </p:nvPr>
        </p:nvSpPr>
        <p:spPr>
          <a:xfrm>
            <a:off x="7441707" y="1489150"/>
            <a:ext cx="10222800" cy="41052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56" name="Google Shape;156;p28"/>
          <p:cNvSpPr txBox="1"/>
          <p:nvPr>
            <p:ph idx="1" type="subTitle"/>
          </p:nvPr>
        </p:nvSpPr>
        <p:spPr>
          <a:xfrm>
            <a:off x="623400" y="5682400"/>
            <a:ext cx="17041200" cy="1585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pic>
        <p:nvPicPr>
          <p:cNvPr id="157" name="Google Shape;157;p28" title="Create a PowerPoint-friendly image in an oval shape with the theme 'Clarify and Elevate Strengtheni.jpeg"/>
          <p:cNvPicPr preferRelativeResize="0"/>
          <p:nvPr/>
        </p:nvPicPr>
        <p:blipFill rotWithShape="1">
          <a:blip r:embed="rId2">
            <a:alphaModFix/>
          </a:blip>
          <a:srcRect b="28124" l="0" r="0" t="0"/>
          <a:stretch/>
        </p:blipFill>
        <p:spPr>
          <a:xfrm>
            <a:off x="623400" y="435150"/>
            <a:ext cx="6818299" cy="4900398"/>
          </a:xfrm>
          <a:prstGeom prst="rect">
            <a:avLst/>
          </a:prstGeom>
          <a:noFill/>
          <a:ln>
            <a:noFill/>
          </a:ln>
        </p:spPr>
      </p:pic>
      <p:sp>
        <p:nvSpPr>
          <p:cNvPr id="158" name="Google Shape;158;p2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159" name="Shape 159"/>
        <p:cNvGrpSpPr/>
        <p:nvPr/>
      </p:nvGrpSpPr>
      <p:grpSpPr>
        <a:xfrm>
          <a:off x="0" y="0"/>
          <a:ext cx="0" cy="0"/>
          <a:chOff x="0" y="0"/>
          <a:chExt cx="0" cy="0"/>
        </a:xfrm>
      </p:grpSpPr>
      <p:sp>
        <p:nvSpPr>
          <p:cNvPr id="160" name="Google Shape;160;p29"/>
          <p:cNvSpPr txBox="1"/>
          <p:nvPr>
            <p:ph type="ctrTitle"/>
          </p:nvPr>
        </p:nvSpPr>
        <p:spPr>
          <a:xfrm>
            <a:off x="623300" y="4009150"/>
            <a:ext cx="17041200" cy="15852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61" name="Google Shape;161;p29"/>
          <p:cNvSpPr txBox="1"/>
          <p:nvPr>
            <p:ph idx="1" type="subTitle"/>
          </p:nvPr>
        </p:nvSpPr>
        <p:spPr>
          <a:xfrm>
            <a:off x="623400" y="5682400"/>
            <a:ext cx="17041200" cy="1585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62" name="Google Shape;162;p2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63" name="Google Shape;163;p29" title="Create a PowerPoint-friendly image with the theme 'Clarify and Elevate Strengthening Teacher Clarit.jpeg"/>
          <p:cNvPicPr preferRelativeResize="0"/>
          <p:nvPr/>
        </p:nvPicPr>
        <p:blipFill rotWithShape="1">
          <a:blip r:embed="rId2">
            <a:alphaModFix/>
          </a:blip>
          <a:srcRect b="55177" l="0" r="0" t="0"/>
          <a:stretch/>
        </p:blipFill>
        <p:spPr>
          <a:xfrm>
            <a:off x="5218125" y="489850"/>
            <a:ext cx="7851551" cy="351929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4" name="Shape 164"/>
        <p:cNvGrpSpPr/>
        <p:nvPr/>
      </p:nvGrpSpPr>
      <p:grpSpPr>
        <a:xfrm>
          <a:off x="0" y="0"/>
          <a:ext cx="0" cy="0"/>
          <a:chOff x="0" y="0"/>
          <a:chExt cx="0" cy="0"/>
        </a:xfrm>
      </p:grpSpPr>
      <p:sp>
        <p:nvSpPr>
          <p:cNvPr id="165" name="Google Shape;165;p30"/>
          <p:cNvSpPr txBox="1"/>
          <p:nvPr>
            <p:ph type="title"/>
          </p:nvPr>
        </p:nvSpPr>
        <p:spPr>
          <a:xfrm>
            <a:off x="623400" y="4301700"/>
            <a:ext cx="17041200" cy="1683600"/>
          </a:xfrm>
          <a:prstGeom prst="rect">
            <a:avLst/>
          </a:prstGeom>
        </p:spPr>
        <p:txBody>
          <a:bodyPr anchorCtr="0" anchor="ctr" bIns="182850" lIns="182850" spcFirstLastPara="1" rIns="182850" wrap="square" tIns="18285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66" name="Google Shape;166;p3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7" name="Shape 167"/>
        <p:cNvGrpSpPr/>
        <p:nvPr/>
      </p:nvGrpSpPr>
      <p:grpSpPr>
        <a:xfrm>
          <a:off x="0" y="0"/>
          <a:ext cx="0" cy="0"/>
          <a:chOff x="0" y="0"/>
          <a:chExt cx="0" cy="0"/>
        </a:xfrm>
      </p:grpSpPr>
      <p:sp>
        <p:nvSpPr>
          <p:cNvPr id="168" name="Google Shape;168;p31"/>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69" name="Google Shape;169;p31"/>
          <p:cNvSpPr txBox="1"/>
          <p:nvPr>
            <p:ph idx="1" type="body"/>
          </p:nvPr>
        </p:nvSpPr>
        <p:spPr>
          <a:xfrm>
            <a:off x="623400" y="2304950"/>
            <a:ext cx="17041200" cy="6832800"/>
          </a:xfrm>
          <a:prstGeom prst="rect">
            <a:avLst/>
          </a:prstGeom>
        </p:spPr>
        <p:txBody>
          <a:bodyPr anchorCtr="0" anchor="t"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170" name="Google Shape;170;p3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1" name="Shape 171"/>
        <p:cNvGrpSpPr/>
        <p:nvPr/>
      </p:nvGrpSpPr>
      <p:grpSpPr>
        <a:xfrm>
          <a:off x="0" y="0"/>
          <a:ext cx="0" cy="0"/>
          <a:chOff x="0" y="0"/>
          <a:chExt cx="0" cy="0"/>
        </a:xfrm>
      </p:grpSpPr>
      <p:sp>
        <p:nvSpPr>
          <p:cNvPr id="172" name="Google Shape;172;p32"/>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73" name="Google Shape;173;p32"/>
          <p:cNvSpPr txBox="1"/>
          <p:nvPr>
            <p:ph idx="1" type="body"/>
          </p:nvPr>
        </p:nvSpPr>
        <p:spPr>
          <a:xfrm>
            <a:off x="6234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174" name="Google Shape;174;p32"/>
          <p:cNvSpPr txBox="1"/>
          <p:nvPr>
            <p:ph idx="2" type="body"/>
          </p:nvPr>
        </p:nvSpPr>
        <p:spPr>
          <a:xfrm>
            <a:off x="96648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175" name="Google Shape;175;p3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33"/>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78" name="Google Shape;178;p3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79" name="Google Shape;179;p33" title="Create a PowerPoint-friendly image with the theme 'Clarify and Elevate Strengthening Teacher Clarit (1).jpeg"/>
          <p:cNvPicPr preferRelativeResize="0"/>
          <p:nvPr/>
        </p:nvPicPr>
        <p:blipFill>
          <a:blip r:embed="rId2">
            <a:alphaModFix/>
          </a:blip>
          <a:stretch>
            <a:fillRect/>
          </a:stretch>
        </p:blipFill>
        <p:spPr>
          <a:xfrm>
            <a:off x="717650" y="2035450"/>
            <a:ext cx="7641953" cy="764195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0" name="Shape 180"/>
        <p:cNvGrpSpPr/>
        <p:nvPr/>
      </p:nvGrpSpPr>
      <p:grpSpPr>
        <a:xfrm>
          <a:off x="0" y="0"/>
          <a:ext cx="0" cy="0"/>
          <a:chOff x="0" y="0"/>
          <a:chExt cx="0" cy="0"/>
        </a:xfrm>
      </p:grpSpPr>
      <p:sp>
        <p:nvSpPr>
          <p:cNvPr id="181" name="Google Shape;181;p34"/>
          <p:cNvSpPr txBox="1"/>
          <p:nvPr>
            <p:ph type="title"/>
          </p:nvPr>
        </p:nvSpPr>
        <p:spPr>
          <a:xfrm>
            <a:off x="623400" y="1111200"/>
            <a:ext cx="5616000" cy="1511400"/>
          </a:xfrm>
          <a:prstGeom prst="rect">
            <a:avLst/>
          </a:prstGeom>
        </p:spPr>
        <p:txBody>
          <a:bodyPr anchorCtr="0" anchor="b" bIns="182850" lIns="182850" spcFirstLastPara="1" rIns="182850" wrap="square" tIns="18285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82" name="Google Shape;182;p34"/>
          <p:cNvSpPr txBox="1"/>
          <p:nvPr>
            <p:ph idx="1" type="body"/>
          </p:nvPr>
        </p:nvSpPr>
        <p:spPr>
          <a:xfrm>
            <a:off x="623400" y="2779200"/>
            <a:ext cx="5616000" cy="6358800"/>
          </a:xfrm>
          <a:prstGeom prst="rect">
            <a:avLst/>
          </a:prstGeom>
        </p:spPr>
        <p:txBody>
          <a:bodyPr anchorCtr="0" anchor="t" bIns="182850" lIns="182850" spcFirstLastPara="1" rIns="182850" wrap="square" tIns="182850">
            <a:normAutofit/>
          </a:bodyPr>
          <a:lstStyle>
            <a:lvl1pPr indent="-381000" lvl="0" marL="457200">
              <a:spcBef>
                <a:spcPts val="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183" name="Google Shape;183;p3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4" name="Shape 184"/>
        <p:cNvGrpSpPr/>
        <p:nvPr/>
      </p:nvGrpSpPr>
      <p:grpSpPr>
        <a:xfrm>
          <a:off x="0" y="0"/>
          <a:ext cx="0" cy="0"/>
          <a:chOff x="0" y="0"/>
          <a:chExt cx="0" cy="0"/>
        </a:xfrm>
      </p:grpSpPr>
      <p:sp>
        <p:nvSpPr>
          <p:cNvPr id="185" name="Google Shape;185;p35"/>
          <p:cNvSpPr txBox="1"/>
          <p:nvPr>
            <p:ph type="title"/>
          </p:nvPr>
        </p:nvSpPr>
        <p:spPr>
          <a:xfrm>
            <a:off x="980500" y="900300"/>
            <a:ext cx="12735600" cy="8181600"/>
          </a:xfrm>
          <a:prstGeom prst="rect">
            <a:avLst/>
          </a:prstGeom>
        </p:spPr>
        <p:txBody>
          <a:bodyPr anchorCtr="0" anchor="ctr" bIns="182850" lIns="182850" spcFirstLastPara="1" rIns="182850" wrap="square" tIns="182850">
            <a:norm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186" name="Google Shape;186;p3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7" name="Shape 187"/>
        <p:cNvGrpSpPr/>
        <p:nvPr/>
      </p:nvGrpSpPr>
      <p:grpSpPr>
        <a:xfrm>
          <a:off x="0" y="0"/>
          <a:ext cx="0" cy="0"/>
          <a:chOff x="0" y="0"/>
          <a:chExt cx="0" cy="0"/>
        </a:xfrm>
      </p:grpSpPr>
      <p:sp>
        <p:nvSpPr>
          <p:cNvPr id="188" name="Google Shape;188;p36"/>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89" name="Google Shape;189;p36"/>
          <p:cNvSpPr txBox="1"/>
          <p:nvPr>
            <p:ph type="title"/>
          </p:nvPr>
        </p:nvSpPr>
        <p:spPr>
          <a:xfrm>
            <a:off x="531000" y="2466350"/>
            <a:ext cx="8090400" cy="29646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90" name="Google Shape;190;p36"/>
          <p:cNvSpPr txBox="1"/>
          <p:nvPr>
            <p:ph idx="1" type="subTitle"/>
          </p:nvPr>
        </p:nvSpPr>
        <p:spPr>
          <a:xfrm>
            <a:off x="531000" y="5606150"/>
            <a:ext cx="8090400" cy="2470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1" name="Google Shape;191;p36"/>
          <p:cNvSpPr txBox="1"/>
          <p:nvPr>
            <p:ph idx="2" type="body"/>
          </p:nvPr>
        </p:nvSpPr>
        <p:spPr>
          <a:xfrm>
            <a:off x="9879000" y="1448150"/>
            <a:ext cx="7674000" cy="7390200"/>
          </a:xfrm>
          <a:prstGeom prst="rect">
            <a:avLst/>
          </a:prstGeom>
        </p:spPr>
        <p:txBody>
          <a:bodyPr anchorCtr="0" anchor="ctr"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192" name="Google Shape;192;p3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3" name="Shape 193"/>
        <p:cNvGrpSpPr/>
        <p:nvPr/>
      </p:nvGrpSpPr>
      <p:grpSpPr>
        <a:xfrm>
          <a:off x="0" y="0"/>
          <a:ext cx="0" cy="0"/>
          <a:chOff x="0" y="0"/>
          <a:chExt cx="0" cy="0"/>
        </a:xfrm>
      </p:grpSpPr>
      <p:sp>
        <p:nvSpPr>
          <p:cNvPr id="194" name="Google Shape;194;p37"/>
          <p:cNvSpPr txBox="1"/>
          <p:nvPr>
            <p:ph idx="1" type="body"/>
          </p:nvPr>
        </p:nvSpPr>
        <p:spPr>
          <a:xfrm>
            <a:off x="623400" y="8461150"/>
            <a:ext cx="11997600" cy="1210200"/>
          </a:xfrm>
          <a:prstGeom prst="rect">
            <a:avLst/>
          </a:prstGeom>
        </p:spPr>
        <p:txBody>
          <a:bodyPr anchorCtr="0" anchor="ctr" bIns="182850" lIns="182850" spcFirstLastPara="1" rIns="182850" wrap="square" tIns="182850">
            <a:normAutofit/>
          </a:bodyPr>
          <a:lstStyle>
            <a:lvl1pPr indent="-228600" lvl="0" marL="457200">
              <a:lnSpc>
                <a:spcPct val="100000"/>
              </a:lnSpc>
              <a:spcBef>
                <a:spcPts val="0"/>
              </a:spcBef>
              <a:spcAft>
                <a:spcPts val="0"/>
              </a:spcAft>
              <a:buSzPts val="3600"/>
              <a:buNone/>
              <a:defRPr/>
            </a:lvl1pPr>
          </a:lstStyle>
          <a:p/>
        </p:txBody>
      </p:sp>
      <p:sp>
        <p:nvSpPr>
          <p:cNvPr id="195" name="Google Shape;195;p3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96" name="Google Shape;196;p37" title="Create a PowerPoint-friendly image with the theme 'Clarify and Elevate Strengthening Teacher Clarit.jpeg"/>
          <p:cNvPicPr preferRelativeResize="0"/>
          <p:nvPr/>
        </p:nvPicPr>
        <p:blipFill>
          <a:blip r:embed="rId2">
            <a:alphaModFix/>
          </a:blip>
          <a:stretch>
            <a:fillRect/>
          </a:stretch>
        </p:blipFill>
        <p:spPr>
          <a:xfrm>
            <a:off x="776150" y="609600"/>
            <a:ext cx="7851551" cy="78515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7" name="Shape 197"/>
        <p:cNvGrpSpPr/>
        <p:nvPr/>
      </p:nvGrpSpPr>
      <p:grpSpPr>
        <a:xfrm>
          <a:off x="0" y="0"/>
          <a:ext cx="0" cy="0"/>
          <a:chOff x="0" y="0"/>
          <a:chExt cx="0" cy="0"/>
        </a:xfrm>
      </p:grpSpPr>
      <p:sp>
        <p:nvSpPr>
          <p:cNvPr id="198" name="Google Shape;198;p38"/>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199" name="Google Shape;199;p38"/>
          <p:cNvSpPr txBox="1"/>
          <p:nvPr>
            <p:ph idx="1" type="body"/>
          </p:nvPr>
        </p:nvSpPr>
        <p:spPr>
          <a:xfrm>
            <a:off x="623400" y="6304450"/>
            <a:ext cx="17041200" cy="2601600"/>
          </a:xfrm>
          <a:prstGeom prst="rect">
            <a:avLst/>
          </a:prstGeom>
        </p:spPr>
        <p:txBody>
          <a:bodyPr anchorCtr="0" anchor="t" bIns="182850" lIns="182850" spcFirstLastPara="1" rIns="182850" wrap="square" tIns="182850">
            <a:normAutofit/>
          </a:bodyPr>
          <a:lstStyle>
            <a:lvl1pPr indent="-457200" lvl="0" marL="457200" algn="ctr">
              <a:spcBef>
                <a:spcPts val="0"/>
              </a:spcBef>
              <a:spcAft>
                <a:spcPts val="0"/>
              </a:spcAft>
              <a:buSzPts val="3600"/>
              <a:buChar char="●"/>
              <a:defRPr/>
            </a:lvl1pPr>
            <a:lvl2pPr indent="-406400" lvl="1" marL="914400" algn="ctr">
              <a:spcBef>
                <a:spcPts val="0"/>
              </a:spcBef>
              <a:spcAft>
                <a:spcPts val="0"/>
              </a:spcAft>
              <a:buSzPts val="2800"/>
              <a:buChar char="○"/>
              <a:defRPr/>
            </a:lvl2pPr>
            <a:lvl3pPr indent="-406400" lvl="2" marL="1371600" algn="ctr">
              <a:spcBef>
                <a:spcPts val="0"/>
              </a:spcBef>
              <a:spcAft>
                <a:spcPts val="0"/>
              </a:spcAft>
              <a:buSzPts val="2800"/>
              <a:buChar char="■"/>
              <a:defRPr/>
            </a:lvl3pPr>
            <a:lvl4pPr indent="-406400" lvl="3" marL="1828800" algn="ctr">
              <a:spcBef>
                <a:spcPts val="0"/>
              </a:spcBef>
              <a:spcAft>
                <a:spcPts val="0"/>
              </a:spcAft>
              <a:buSzPts val="2800"/>
              <a:buChar char="●"/>
              <a:defRPr/>
            </a:lvl4pPr>
            <a:lvl5pPr indent="-406400" lvl="4" marL="2286000" algn="ctr">
              <a:spcBef>
                <a:spcPts val="0"/>
              </a:spcBef>
              <a:spcAft>
                <a:spcPts val="0"/>
              </a:spcAft>
              <a:buSzPts val="2800"/>
              <a:buChar char="○"/>
              <a:defRPr/>
            </a:lvl5pPr>
            <a:lvl6pPr indent="-406400" lvl="5" marL="2743200" algn="ctr">
              <a:spcBef>
                <a:spcPts val="0"/>
              </a:spcBef>
              <a:spcAft>
                <a:spcPts val="0"/>
              </a:spcAft>
              <a:buSzPts val="2800"/>
              <a:buChar char="■"/>
              <a:defRPr/>
            </a:lvl6pPr>
            <a:lvl7pPr indent="-406400" lvl="6" marL="3200400" algn="ctr">
              <a:spcBef>
                <a:spcPts val="0"/>
              </a:spcBef>
              <a:spcAft>
                <a:spcPts val="0"/>
              </a:spcAft>
              <a:buSzPts val="2800"/>
              <a:buChar char="●"/>
              <a:defRPr/>
            </a:lvl7pPr>
            <a:lvl8pPr indent="-406400" lvl="7" marL="3657600" algn="ctr">
              <a:spcBef>
                <a:spcPts val="0"/>
              </a:spcBef>
              <a:spcAft>
                <a:spcPts val="0"/>
              </a:spcAft>
              <a:buSzPts val="2800"/>
              <a:buChar char="○"/>
              <a:defRPr/>
            </a:lvl8pPr>
            <a:lvl9pPr indent="-406400" lvl="8" marL="4114800" algn="ctr">
              <a:spcBef>
                <a:spcPts val="0"/>
              </a:spcBef>
              <a:spcAft>
                <a:spcPts val="0"/>
              </a:spcAft>
              <a:buSzPts val="2800"/>
              <a:buChar char="■"/>
              <a:defRPr/>
            </a:lvl9pPr>
          </a:lstStyle>
          <a:p/>
        </p:txBody>
      </p:sp>
      <p:sp>
        <p:nvSpPr>
          <p:cNvPr id="200" name="Google Shape;200;p3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1" name="Shape 201"/>
        <p:cNvGrpSpPr/>
        <p:nvPr/>
      </p:nvGrpSpPr>
      <p:grpSpPr>
        <a:xfrm>
          <a:off x="0" y="0"/>
          <a:ext cx="0" cy="0"/>
          <a:chOff x="0" y="0"/>
          <a:chExt cx="0" cy="0"/>
        </a:xfrm>
      </p:grpSpPr>
      <p:sp>
        <p:nvSpPr>
          <p:cNvPr id="202" name="Google Shape;202;p3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Quattrocento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2" name="Google Shape;3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Quattrocento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Quattrocento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p:nvPr>
            <p:ph idx="2" type="pic"/>
          </p:nvPr>
        </p:nvSpPr>
        <p:spPr>
          <a:xfrm>
            <a:off x="1792288" y="612775"/>
            <a:ext cx="5486400" cy="4114800"/>
          </a:xfrm>
          <a:prstGeom prst="rect">
            <a:avLst/>
          </a:prstGeom>
          <a:noFill/>
          <a:ln>
            <a:noFill/>
          </a:ln>
        </p:spPr>
      </p:sp>
      <p:sp>
        <p:nvSpPr>
          <p:cNvPr id="66" name="Google Shape;66;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33.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theme" Target="../theme/theme3.xml"/><Relationship Id="rId14" Type="http://schemas.openxmlformats.org/officeDocument/2006/relationships/slideLayout" Target="../slideLayouts/slideLayout3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pic>
        <p:nvPicPr>
          <p:cNvPr descr="A black and red logo&#10;&#10;AI-generated content may be incorrect." id="12" name="Google Shape;12;p1"/>
          <p:cNvPicPr preferRelativeResize="0"/>
          <p:nvPr/>
        </p:nvPicPr>
        <p:blipFill rotWithShape="1">
          <a:blip r:embed="rId1">
            <a:alphaModFix/>
          </a:blip>
          <a:srcRect b="0" l="0" r="0" t="0"/>
          <a:stretch/>
        </p:blipFill>
        <p:spPr>
          <a:xfrm>
            <a:off x="533400" y="9119924"/>
            <a:ext cx="1752600" cy="892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84" name="Google Shape;84;p13"/>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3200"/>
              </a:spcBef>
              <a:spcAft>
                <a:spcPts val="0"/>
              </a:spcAft>
              <a:buClr>
                <a:schemeClr val="dk2"/>
              </a:buClr>
              <a:buSzPts val="2800"/>
              <a:buChar char="○"/>
              <a:defRPr sz="2800">
                <a:solidFill>
                  <a:schemeClr val="dk2"/>
                </a:solidFill>
              </a:defRPr>
            </a:lvl2pPr>
            <a:lvl3pPr indent="-406400" lvl="2" marL="1371600">
              <a:lnSpc>
                <a:spcPct val="115000"/>
              </a:lnSpc>
              <a:spcBef>
                <a:spcPts val="3200"/>
              </a:spcBef>
              <a:spcAft>
                <a:spcPts val="0"/>
              </a:spcAft>
              <a:buClr>
                <a:schemeClr val="dk2"/>
              </a:buClr>
              <a:buSzPts val="2800"/>
              <a:buChar char="■"/>
              <a:defRPr sz="2800">
                <a:solidFill>
                  <a:schemeClr val="dk2"/>
                </a:solidFill>
              </a:defRPr>
            </a:lvl3pPr>
            <a:lvl4pPr indent="-406400" lvl="3" marL="1828800">
              <a:lnSpc>
                <a:spcPct val="115000"/>
              </a:lnSpc>
              <a:spcBef>
                <a:spcPts val="3200"/>
              </a:spcBef>
              <a:spcAft>
                <a:spcPts val="0"/>
              </a:spcAft>
              <a:buClr>
                <a:schemeClr val="dk2"/>
              </a:buClr>
              <a:buSzPts val="2800"/>
              <a:buChar char="●"/>
              <a:defRPr sz="2800">
                <a:solidFill>
                  <a:schemeClr val="dk2"/>
                </a:solidFill>
              </a:defRPr>
            </a:lvl4pPr>
            <a:lvl5pPr indent="-406400" lvl="4" marL="2286000">
              <a:lnSpc>
                <a:spcPct val="115000"/>
              </a:lnSpc>
              <a:spcBef>
                <a:spcPts val="3200"/>
              </a:spcBef>
              <a:spcAft>
                <a:spcPts val="0"/>
              </a:spcAft>
              <a:buClr>
                <a:schemeClr val="dk2"/>
              </a:buClr>
              <a:buSzPts val="2800"/>
              <a:buChar char="○"/>
              <a:defRPr sz="2800">
                <a:solidFill>
                  <a:schemeClr val="dk2"/>
                </a:solidFill>
              </a:defRPr>
            </a:lvl5pPr>
            <a:lvl6pPr indent="-406400" lvl="5" marL="2743200">
              <a:lnSpc>
                <a:spcPct val="115000"/>
              </a:lnSpc>
              <a:spcBef>
                <a:spcPts val="3200"/>
              </a:spcBef>
              <a:spcAft>
                <a:spcPts val="0"/>
              </a:spcAft>
              <a:buClr>
                <a:schemeClr val="dk2"/>
              </a:buClr>
              <a:buSzPts val="2800"/>
              <a:buChar char="■"/>
              <a:defRPr sz="2800">
                <a:solidFill>
                  <a:schemeClr val="dk2"/>
                </a:solidFill>
              </a:defRPr>
            </a:lvl6pPr>
            <a:lvl7pPr indent="-406400" lvl="6" marL="3200400">
              <a:lnSpc>
                <a:spcPct val="115000"/>
              </a:lnSpc>
              <a:spcBef>
                <a:spcPts val="3200"/>
              </a:spcBef>
              <a:spcAft>
                <a:spcPts val="0"/>
              </a:spcAft>
              <a:buClr>
                <a:schemeClr val="dk2"/>
              </a:buClr>
              <a:buSzPts val="2800"/>
              <a:buChar char="●"/>
              <a:defRPr sz="2800">
                <a:solidFill>
                  <a:schemeClr val="dk2"/>
                </a:solidFill>
              </a:defRPr>
            </a:lvl7pPr>
            <a:lvl8pPr indent="-406400" lvl="7" marL="3657600">
              <a:lnSpc>
                <a:spcPct val="115000"/>
              </a:lnSpc>
              <a:spcBef>
                <a:spcPts val="3200"/>
              </a:spcBef>
              <a:spcAft>
                <a:spcPts val="0"/>
              </a:spcAft>
              <a:buClr>
                <a:schemeClr val="dk2"/>
              </a:buClr>
              <a:buSzPts val="2800"/>
              <a:buChar char="○"/>
              <a:defRPr sz="2800">
                <a:solidFill>
                  <a:schemeClr val="dk2"/>
                </a:solidFill>
              </a:defRPr>
            </a:lvl8pPr>
            <a:lvl9pPr indent="-406400" lvl="8" marL="4114800">
              <a:lnSpc>
                <a:spcPct val="115000"/>
              </a:lnSpc>
              <a:spcBef>
                <a:spcPts val="3200"/>
              </a:spcBef>
              <a:spcAft>
                <a:spcPts val="3200"/>
              </a:spcAft>
              <a:buClr>
                <a:schemeClr val="dk2"/>
              </a:buClr>
              <a:buSzPts val="2800"/>
              <a:buChar char="■"/>
              <a:defRPr sz="2800">
                <a:solidFill>
                  <a:schemeClr val="dk2"/>
                </a:solidFill>
              </a:defRPr>
            </a:lvl9pPr>
          </a:lstStyle>
          <a:p/>
        </p:txBody>
      </p:sp>
      <p:sp>
        <p:nvSpPr>
          <p:cNvPr id="85" name="Google Shape;85;p1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1" name="Shape 141"/>
        <p:cNvGrpSpPr/>
        <p:nvPr/>
      </p:nvGrpSpPr>
      <p:grpSpPr>
        <a:xfrm>
          <a:off x="0" y="0"/>
          <a:ext cx="0" cy="0"/>
          <a:chOff x="0" y="0"/>
          <a:chExt cx="0" cy="0"/>
        </a:xfrm>
      </p:grpSpPr>
      <p:sp>
        <p:nvSpPr>
          <p:cNvPr id="142" name="Google Shape;142;p26"/>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143" name="Google Shape;143;p26"/>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0"/>
              </a:spcBef>
              <a:spcAft>
                <a:spcPts val="0"/>
              </a:spcAft>
              <a:buClr>
                <a:schemeClr val="dk2"/>
              </a:buClr>
              <a:buSzPts val="2800"/>
              <a:buChar char="○"/>
              <a:defRPr sz="2800">
                <a:solidFill>
                  <a:schemeClr val="dk2"/>
                </a:solidFill>
              </a:defRPr>
            </a:lvl2pPr>
            <a:lvl3pPr indent="-406400" lvl="2" marL="1371600">
              <a:lnSpc>
                <a:spcPct val="115000"/>
              </a:lnSpc>
              <a:spcBef>
                <a:spcPts val="0"/>
              </a:spcBef>
              <a:spcAft>
                <a:spcPts val="0"/>
              </a:spcAft>
              <a:buClr>
                <a:schemeClr val="dk2"/>
              </a:buClr>
              <a:buSzPts val="2800"/>
              <a:buChar char="■"/>
              <a:defRPr sz="2800">
                <a:solidFill>
                  <a:schemeClr val="dk2"/>
                </a:solidFill>
              </a:defRPr>
            </a:lvl3pPr>
            <a:lvl4pPr indent="-406400" lvl="3" marL="1828800">
              <a:lnSpc>
                <a:spcPct val="115000"/>
              </a:lnSpc>
              <a:spcBef>
                <a:spcPts val="0"/>
              </a:spcBef>
              <a:spcAft>
                <a:spcPts val="0"/>
              </a:spcAft>
              <a:buClr>
                <a:schemeClr val="dk2"/>
              </a:buClr>
              <a:buSzPts val="2800"/>
              <a:buChar char="●"/>
              <a:defRPr sz="2800">
                <a:solidFill>
                  <a:schemeClr val="dk2"/>
                </a:solidFill>
              </a:defRPr>
            </a:lvl4pPr>
            <a:lvl5pPr indent="-406400" lvl="4" marL="2286000">
              <a:lnSpc>
                <a:spcPct val="115000"/>
              </a:lnSpc>
              <a:spcBef>
                <a:spcPts val="0"/>
              </a:spcBef>
              <a:spcAft>
                <a:spcPts val="0"/>
              </a:spcAft>
              <a:buClr>
                <a:schemeClr val="dk2"/>
              </a:buClr>
              <a:buSzPts val="2800"/>
              <a:buChar char="○"/>
              <a:defRPr sz="2800">
                <a:solidFill>
                  <a:schemeClr val="dk2"/>
                </a:solidFill>
              </a:defRPr>
            </a:lvl5pPr>
            <a:lvl6pPr indent="-406400" lvl="5" marL="2743200">
              <a:lnSpc>
                <a:spcPct val="115000"/>
              </a:lnSpc>
              <a:spcBef>
                <a:spcPts val="0"/>
              </a:spcBef>
              <a:spcAft>
                <a:spcPts val="0"/>
              </a:spcAft>
              <a:buClr>
                <a:schemeClr val="dk2"/>
              </a:buClr>
              <a:buSzPts val="2800"/>
              <a:buChar char="■"/>
              <a:defRPr sz="2800">
                <a:solidFill>
                  <a:schemeClr val="dk2"/>
                </a:solidFill>
              </a:defRPr>
            </a:lvl6pPr>
            <a:lvl7pPr indent="-406400" lvl="6" marL="3200400">
              <a:lnSpc>
                <a:spcPct val="115000"/>
              </a:lnSpc>
              <a:spcBef>
                <a:spcPts val="0"/>
              </a:spcBef>
              <a:spcAft>
                <a:spcPts val="0"/>
              </a:spcAft>
              <a:buClr>
                <a:schemeClr val="dk2"/>
              </a:buClr>
              <a:buSzPts val="2800"/>
              <a:buChar char="●"/>
              <a:defRPr sz="2800">
                <a:solidFill>
                  <a:schemeClr val="dk2"/>
                </a:solidFill>
              </a:defRPr>
            </a:lvl7pPr>
            <a:lvl8pPr indent="-406400" lvl="7" marL="3657600">
              <a:lnSpc>
                <a:spcPct val="115000"/>
              </a:lnSpc>
              <a:spcBef>
                <a:spcPts val="0"/>
              </a:spcBef>
              <a:spcAft>
                <a:spcPts val="0"/>
              </a:spcAft>
              <a:buClr>
                <a:schemeClr val="dk2"/>
              </a:buClr>
              <a:buSzPts val="2800"/>
              <a:buChar char="○"/>
              <a:defRPr sz="2800">
                <a:solidFill>
                  <a:schemeClr val="dk2"/>
                </a:solidFill>
              </a:defRPr>
            </a:lvl8pPr>
            <a:lvl9pPr indent="-406400" lvl="8" marL="4114800">
              <a:lnSpc>
                <a:spcPct val="115000"/>
              </a:lnSpc>
              <a:spcBef>
                <a:spcPts val="0"/>
              </a:spcBef>
              <a:spcAft>
                <a:spcPts val="0"/>
              </a:spcAft>
              <a:buClr>
                <a:schemeClr val="dk2"/>
              </a:buClr>
              <a:buSzPts val="2800"/>
              <a:buChar char="■"/>
              <a:defRPr sz="2800">
                <a:solidFill>
                  <a:schemeClr val="dk2"/>
                </a:solidFill>
              </a:defRPr>
            </a:lvl9pPr>
          </a:lstStyle>
          <a:p/>
        </p:txBody>
      </p:sp>
      <p:sp>
        <p:nvSpPr>
          <p:cNvPr id="144" name="Google Shape;144;p2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26"/>
          <p:cNvSpPr/>
          <p:nvPr/>
        </p:nvSpPr>
        <p:spPr>
          <a:xfrm>
            <a:off x="254000" y="169069"/>
            <a:ext cx="17761200" cy="9934800"/>
          </a:xfrm>
          <a:prstGeom prst="rect">
            <a:avLst/>
          </a:prstGeom>
          <a:noFill/>
          <a:ln cap="flat" cmpd="sng" w="76200">
            <a:solidFill>
              <a:srgbClr val="FFC000"/>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rgbClr val="FFFFFF"/>
              </a:solidFill>
              <a:latin typeface="Arial"/>
              <a:ea typeface="Arial"/>
              <a:cs typeface="Arial"/>
              <a:sym typeface="Arial"/>
            </a:endParaRPr>
          </a:p>
        </p:txBody>
      </p:sp>
      <p:sp>
        <p:nvSpPr>
          <p:cNvPr id="146" name="Google Shape;146;p26"/>
          <p:cNvSpPr/>
          <p:nvPr/>
        </p:nvSpPr>
        <p:spPr>
          <a:xfrm>
            <a:off x="549276" y="359569"/>
            <a:ext cx="17113200" cy="9562800"/>
          </a:xfrm>
          <a:prstGeom prst="rect">
            <a:avLst/>
          </a:prstGeom>
          <a:noFill/>
          <a:ln cap="flat" cmpd="sng" w="76200">
            <a:solidFill>
              <a:srgbClr val="0B5394"/>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rgbClr val="FFFFFF"/>
              </a:solidFill>
              <a:latin typeface="Arial"/>
              <a:ea typeface="Arial"/>
              <a:cs typeface="Arial"/>
              <a:sym typeface="Arial"/>
            </a:endParaRPr>
          </a:p>
        </p:txBody>
      </p:sp>
      <p:pic>
        <p:nvPicPr>
          <p:cNvPr id="147" name="Google Shape;147;p26" title="DTH-ACAD-XHwTAG-FC.png"/>
          <p:cNvPicPr preferRelativeResize="0"/>
          <p:nvPr/>
        </p:nvPicPr>
        <p:blipFill>
          <a:blip r:embed="rId1">
            <a:alphaModFix/>
          </a:blip>
          <a:stretch>
            <a:fillRect/>
          </a:stretch>
        </p:blipFill>
        <p:spPr>
          <a:xfrm>
            <a:off x="13089039" y="9022251"/>
            <a:ext cx="4380959" cy="787200"/>
          </a:xfrm>
          <a:prstGeom prst="rect">
            <a:avLst/>
          </a:prstGeom>
          <a:noFill/>
          <a:ln>
            <a:noFill/>
          </a:ln>
        </p:spPr>
      </p:pic>
      <p:sp>
        <p:nvSpPr>
          <p:cNvPr id="148" name="Google Shape;148;p26"/>
          <p:cNvSpPr/>
          <p:nvPr/>
        </p:nvSpPr>
        <p:spPr>
          <a:xfrm>
            <a:off x="549276" y="359569"/>
            <a:ext cx="17113200" cy="9562800"/>
          </a:xfrm>
          <a:prstGeom prst="rect">
            <a:avLst/>
          </a:prstGeom>
          <a:noFill/>
          <a:ln cap="flat" cmpd="sng" w="76200">
            <a:solidFill>
              <a:srgbClr val="0B5394"/>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8.png"/></Relationships>
</file>

<file path=ppt/slides/_rels/slide10.xml.rels><?xml version="1.0" encoding="UTF-8" standalone="yes"?><Relationships xmlns="http://schemas.openxmlformats.org/package/2006/relationships"><Relationship Id="rId10" Type="http://schemas.openxmlformats.org/officeDocument/2006/relationships/hyperlink" Target="https://www.atlantapublicschools.us/cms/lib/GA01000924/Centricity/Domain/15157/2023%20GO%20Team%20Handbook%20-FINAL.pdf"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9.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5.png"/><Relationship Id="rId7"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hyperlink" Target="https://simbli.eboardsolutions.com/Policy/ViewPolicy.aspx?S=36031014&amp;revid=ypZzaM9Wo24rCslshWu4z7zDQ==&amp;st=Use%20of%20Electronic%20Devices%20by%20Students&amp;mt=Exact" TargetMode="External"/><Relationship Id="rId6" Type="http://schemas.openxmlformats.org/officeDocument/2006/relationships/hyperlink" Target="https://www.legis.ga.gov/legislation/70072" TargetMode="External"/><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8" Type="http://schemas.openxmlformats.org/officeDocument/2006/relationships/hyperlink" Target="https://simbli.eboardsolutions.com/Policy/ViewPolicy.aspx?S=36031014&amp;revid=tTYmkTslsheNslshOa1jLmlAy72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40"/>
          <p:cNvGrpSpPr/>
          <p:nvPr/>
        </p:nvGrpSpPr>
        <p:grpSpPr>
          <a:xfrm>
            <a:off x="0" y="-22473"/>
            <a:ext cx="4462834" cy="10309473"/>
            <a:chOff x="0" y="-57150"/>
            <a:chExt cx="1175397" cy="2766483"/>
          </a:xfrm>
        </p:grpSpPr>
        <p:sp>
          <p:nvSpPr>
            <p:cNvPr id="209" name="Google Shape;209;p40"/>
            <p:cNvSpPr/>
            <p:nvPr/>
          </p:nvSpPr>
          <p:spPr>
            <a:xfrm>
              <a:off x="0" y="0"/>
              <a:ext cx="1175397" cy="2709333"/>
            </a:xfrm>
            <a:custGeom>
              <a:rect b="b" l="l" r="r" t="t"/>
              <a:pathLst>
                <a:path extrusionOk="0" h="2709333" w="1175397">
                  <a:moveTo>
                    <a:pt x="0" y="0"/>
                  </a:moveTo>
                  <a:lnTo>
                    <a:pt x="1175397" y="0"/>
                  </a:lnTo>
                  <a:lnTo>
                    <a:pt x="1175397" y="2709333"/>
                  </a:lnTo>
                  <a:lnTo>
                    <a:pt x="0" y="270933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0" name="Google Shape;210;p40"/>
            <p:cNvSpPr txBox="1"/>
            <p:nvPr/>
          </p:nvSpPr>
          <p:spPr>
            <a:xfrm>
              <a:off x="0" y="-57150"/>
              <a:ext cx="1175397" cy="2766483"/>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11" name="Google Shape;211;p40"/>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2" name="Google Shape;212;p40"/>
          <p:cNvSpPr/>
          <p:nvPr/>
        </p:nvSpPr>
        <p:spPr>
          <a:xfrm>
            <a:off x="2726327"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3" name="Google Shape;213;p40"/>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4" name="Google Shape;214;p40"/>
          <p:cNvSpPr txBox="1"/>
          <p:nvPr/>
        </p:nvSpPr>
        <p:spPr>
          <a:xfrm>
            <a:off x="9372600" y="3900114"/>
            <a:ext cx="6435900" cy="39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DT Howard </a:t>
            </a:r>
            <a:endParaRPr b="1" sz="6399">
              <a:solidFill>
                <a:srgbClr val="1D1D1B"/>
              </a:solidFill>
              <a:latin typeface="Poppins"/>
              <a:ea typeface="Poppins"/>
              <a:cs typeface="Poppins"/>
              <a:sym typeface="Poppins"/>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GO Team Organizational Meeting</a:t>
            </a:r>
            <a:endParaRPr/>
          </a:p>
        </p:txBody>
      </p:sp>
      <p:grpSp>
        <p:nvGrpSpPr>
          <p:cNvPr id="215" name="Google Shape;215;p40"/>
          <p:cNvGrpSpPr/>
          <p:nvPr/>
        </p:nvGrpSpPr>
        <p:grpSpPr>
          <a:xfrm>
            <a:off x="1794673" y="1852229"/>
            <a:ext cx="6164386" cy="6365551"/>
            <a:chOff x="0" y="-57150"/>
            <a:chExt cx="1623542" cy="1676524"/>
          </a:xfrm>
        </p:grpSpPr>
        <p:sp>
          <p:nvSpPr>
            <p:cNvPr id="216" name="Google Shape;216;p40"/>
            <p:cNvSpPr/>
            <p:nvPr/>
          </p:nvSpPr>
          <p:spPr>
            <a:xfrm>
              <a:off x="0" y="0"/>
              <a:ext cx="1623542" cy="1619374"/>
            </a:xfrm>
            <a:custGeom>
              <a:rect b="b" l="l" r="r" t="t"/>
              <a:pathLst>
                <a:path extrusionOk="0" h="1619374" w="1623542">
                  <a:moveTo>
                    <a:pt x="0" y="0"/>
                  </a:moveTo>
                  <a:lnTo>
                    <a:pt x="1623542" y="0"/>
                  </a:lnTo>
                  <a:lnTo>
                    <a:pt x="1623542" y="1619374"/>
                  </a:lnTo>
                  <a:lnTo>
                    <a:pt x="0" y="161937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7" name="Google Shape;217;p40"/>
            <p:cNvSpPr txBox="1"/>
            <p:nvPr/>
          </p:nvSpPr>
          <p:spPr>
            <a:xfrm>
              <a:off x="0" y="-57150"/>
              <a:ext cx="1623542" cy="1676524"/>
            </a:xfrm>
            <a:prstGeom prst="rect">
              <a:avLst/>
            </a:prstGeom>
            <a:solidFill>
              <a:schemeClr val="accent2"/>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pic>
        <p:nvPicPr>
          <p:cNvPr id="218" name="Google Shape;218;p40" title="DTH-ACAD-C-FC.png"/>
          <p:cNvPicPr preferRelativeResize="0"/>
          <p:nvPr/>
        </p:nvPicPr>
        <p:blipFill>
          <a:blip r:embed="rId6">
            <a:alphaModFix/>
          </a:blip>
          <a:stretch>
            <a:fillRect/>
          </a:stretch>
        </p:blipFill>
        <p:spPr>
          <a:xfrm>
            <a:off x="3063287" y="3237375"/>
            <a:ext cx="3627207" cy="35953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p49"/>
          <p:cNvGrpSpPr/>
          <p:nvPr/>
        </p:nvGrpSpPr>
        <p:grpSpPr>
          <a:xfrm>
            <a:off x="12420163" y="9047443"/>
            <a:ext cx="5867837" cy="1239557"/>
            <a:chOff x="0" y="-57150"/>
            <a:chExt cx="1684909" cy="326468"/>
          </a:xfrm>
        </p:grpSpPr>
        <p:sp>
          <p:nvSpPr>
            <p:cNvPr id="349" name="Google Shape;349;p49"/>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0" name="Google Shape;350;p49"/>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51" name="Google Shape;351;p49"/>
          <p:cNvSpPr/>
          <p:nvPr/>
        </p:nvSpPr>
        <p:spPr>
          <a:xfrm>
            <a:off x="10272327" y="9086215"/>
            <a:ext cx="3129993" cy="1200785"/>
          </a:xfrm>
          <a:custGeom>
            <a:rect b="b" l="l" r="r" t="t"/>
            <a:pathLst>
              <a:path extrusionOk="0" h="2865247" w="3129993">
                <a:moveTo>
                  <a:pt x="0" y="0"/>
                </a:moveTo>
                <a:lnTo>
                  <a:pt x="3129992" y="0"/>
                </a:lnTo>
                <a:lnTo>
                  <a:pt x="3129992"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2" name="Google Shape;352;p49"/>
          <p:cNvSpPr/>
          <p:nvPr/>
        </p:nvSpPr>
        <p:spPr>
          <a:xfrm>
            <a:off x="12420163" y="-1"/>
            <a:ext cx="3043038" cy="1097549"/>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538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3" name="Google Shape;353;p49"/>
          <p:cNvSpPr/>
          <p:nvPr/>
        </p:nvSpPr>
        <p:spPr>
          <a:xfrm flipH="1" rot="-5400000">
            <a:off x="978295" y="-978297"/>
            <a:ext cx="1712405" cy="3668999"/>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4" name="Google Shape;354;p49"/>
          <p:cNvSpPr txBox="1"/>
          <p:nvPr/>
        </p:nvSpPr>
        <p:spPr>
          <a:xfrm>
            <a:off x="3962400" y="391480"/>
            <a:ext cx="8754119" cy="1088893"/>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Election of Officers</a:t>
            </a:r>
            <a:endParaRPr/>
          </a:p>
        </p:txBody>
      </p:sp>
      <p:grpSp>
        <p:nvGrpSpPr>
          <p:cNvPr id="355" name="Google Shape;355;p49"/>
          <p:cNvGrpSpPr/>
          <p:nvPr/>
        </p:nvGrpSpPr>
        <p:grpSpPr>
          <a:xfrm>
            <a:off x="1143000" y="1863198"/>
            <a:ext cx="12954001" cy="7133906"/>
            <a:chOff x="0" y="0"/>
            <a:chExt cx="12954001" cy="7133906"/>
          </a:xfrm>
        </p:grpSpPr>
        <p:sp>
          <p:nvSpPr>
            <p:cNvPr id="356" name="Google Shape;356;p49"/>
            <p:cNvSpPr/>
            <p:nvPr/>
          </p:nvSpPr>
          <p:spPr>
            <a:xfrm>
              <a:off x="0" y="0"/>
              <a:ext cx="12954001" cy="3210258"/>
            </a:xfrm>
            <a:prstGeom prst="roundRect">
              <a:avLst>
                <a:gd fmla="val 10000" name="adj"/>
              </a:avLst>
            </a:prstGeom>
            <a:solidFill>
              <a:srgbClr val="E7CFCF">
                <a:alpha val="89803"/>
              </a:srgbClr>
            </a:solidFill>
            <a:ln cap="flat" cmpd="sng" w="25400">
              <a:solidFill>
                <a:srgbClr val="E7CF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9"/>
            <p:cNvSpPr/>
            <p:nvPr/>
          </p:nvSpPr>
          <p:spPr>
            <a:xfrm>
              <a:off x="392187" y="428034"/>
              <a:ext cx="2830145" cy="2354189"/>
            </a:xfrm>
            <a:prstGeom prst="roundRect">
              <a:avLst>
                <a:gd fmla="val 10000" name="adj"/>
              </a:avLst>
            </a:prstGeom>
            <a:blipFill rotWithShape="1">
              <a:blip r:embed="rId6">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9"/>
            <p:cNvSpPr/>
            <p:nvPr/>
          </p:nvSpPr>
          <p:spPr>
            <a:xfrm rot="10800000">
              <a:off x="392187" y="3210258"/>
              <a:ext cx="2830145" cy="3923648"/>
            </a:xfrm>
            <a:prstGeom prst="round2SameRect">
              <a:avLst>
                <a:gd fmla="val 10500" name="adj1"/>
                <a:gd fmla="val 0" name="adj2"/>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9"/>
            <p:cNvSpPr txBox="1"/>
            <p:nvPr/>
          </p:nvSpPr>
          <p:spPr>
            <a:xfrm>
              <a:off x="47922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CHAIR</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Works with GO Team to create the agenda</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Leads meetings</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Monitors GO Team compliance with Open Meeting Laws and member training</a:t>
              </a:r>
              <a:endParaRPr/>
            </a:p>
          </p:txBody>
        </p:sp>
        <p:sp>
          <p:nvSpPr>
            <p:cNvPr id="360" name="Google Shape;360;p49"/>
            <p:cNvSpPr/>
            <p:nvPr/>
          </p:nvSpPr>
          <p:spPr>
            <a:xfrm>
              <a:off x="3505347" y="428034"/>
              <a:ext cx="2830145" cy="2354189"/>
            </a:xfrm>
            <a:prstGeom prst="roundRect">
              <a:avLst>
                <a:gd fmla="val 10000" name="adj"/>
              </a:avLst>
            </a:prstGeom>
            <a:blipFill rotWithShape="1">
              <a:blip r:embed="rId7">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9"/>
            <p:cNvSpPr/>
            <p:nvPr/>
          </p:nvSpPr>
          <p:spPr>
            <a:xfrm rot="10800000">
              <a:off x="3505347" y="3210258"/>
              <a:ext cx="2830145" cy="3923648"/>
            </a:xfrm>
            <a:prstGeom prst="round2SameRect">
              <a:avLst>
                <a:gd fmla="val 10500" name="adj1"/>
                <a:gd fmla="val 0" name="adj2"/>
              </a:avLst>
            </a:prstGeom>
            <a:solidFill>
              <a:srgbClr val="9BBB5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9"/>
            <p:cNvSpPr txBox="1"/>
            <p:nvPr/>
          </p:nvSpPr>
          <p:spPr>
            <a:xfrm>
              <a:off x="359238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VICE-CHAIR</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Ensures compliance with parliamentary procedure</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Acts as Chair, if the Chair is absent</a:t>
              </a:r>
              <a:endParaRPr/>
            </a:p>
          </p:txBody>
        </p:sp>
        <p:sp>
          <p:nvSpPr>
            <p:cNvPr id="363" name="Google Shape;363;p49"/>
            <p:cNvSpPr/>
            <p:nvPr/>
          </p:nvSpPr>
          <p:spPr>
            <a:xfrm>
              <a:off x="6618507" y="428034"/>
              <a:ext cx="2830145" cy="2354189"/>
            </a:xfrm>
            <a:prstGeom prst="roundRect">
              <a:avLst>
                <a:gd fmla="val 10000" name="adj"/>
              </a:avLst>
            </a:prstGeom>
            <a:blipFill rotWithShape="1">
              <a:blip r:embed="rId8">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9"/>
            <p:cNvSpPr/>
            <p:nvPr/>
          </p:nvSpPr>
          <p:spPr>
            <a:xfrm rot="10800000">
              <a:off x="6618507" y="3210258"/>
              <a:ext cx="2830145" cy="3923648"/>
            </a:xfrm>
            <a:prstGeom prst="round2SameRect">
              <a:avLst>
                <a:gd fmla="val 10500" name="adj1"/>
                <a:gd fmla="val 0" name="adj2"/>
              </a:avLst>
            </a:prstGeom>
            <a:solidFill>
              <a:srgbClr val="8064A2"/>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9"/>
            <p:cNvSpPr txBox="1"/>
            <p:nvPr/>
          </p:nvSpPr>
          <p:spPr>
            <a:xfrm>
              <a:off x="670554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SECRETARY</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Takes minutes at meetings</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Ensures compliance with Open Meeting Laws by posting GO Team documents on the school’s GO Team webpage</a:t>
              </a:r>
              <a:endParaRPr b="0" i="0" sz="1900" u="none" cap="none" strike="noStrike">
                <a:solidFill>
                  <a:srgbClr val="FFFFFF"/>
                </a:solidFill>
                <a:latin typeface="Trebuchet MS"/>
                <a:ea typeface="Trebuchet MS"/>
                <a:cs typeface="Trebuchet MS"/>
                <a:sym typeface="Trebuchet MS"/>
              </a:endParaRPr>
            </a:p>
          </p:txBody>
        </p:sp>
        <p:sp>
          <p:nvSpPr>
            <p:cNvPr id="366" name="Google Shape;366;p49"/>
            <p:cNvSpPr/>
            <p:nvPr/>
          </p:nvSpPr>
          <p:spPr>
            <a:xfrm>
              <a:off x="9731667" y="428034"/>
              <a:ext cx="2830145" cy="2354189"/>
            </a:xfrm>
            <a:prstGeom prst="roundRect">
              <a:avLst>
                <a:gd fmla="val 10000" name="adj"/>
              </a:avLst>
            </a:prstGeom>
            <a:blipFill rotWithShape="1">
              <a:blip r:embed="rId9">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9"/>
            <p:cNvSpPr/>
            <p:nvPr/>
          </p:nvSpPr>
          <p:spPr>
            <a:xfrm rot="10800000">
              <a:off x="9731667" y="3210258"/>
              <a:ext cx="2830145" cy="3923648"/>
            </a:xfrm>
            <a:prstGeom prst="round2SameRect">
              <a:avLst>
                <a:gd fmla="val 10500" name="adj1"/>
                <a:gd fmla="val 0" name="adj2"/>
              </a:avLst>
            </a:prstGeom>
            <a:solidFill>
              <a:srgbClr val="49AC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9"/>
            <p:cNvSpPr txBox="1"/>
            <p:nvPr/>
          </p:nvSpPr>
          <p:spPr>
            <a:xfrm>
              <a:off x="981870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CLUSTER REP</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Attends Cluster Advisory Team (CAT) meetings (about 3/year)</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Reports out at CAT about your school</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Brings cluster report back to GO Team</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Can hold an officer position</a:t>
              </a:r>
              <a:endParaRPr/>
            </a:p>
          </p:txBody>
        </p:sp>
      </p:grpSp>
      <p:sp>
        <p:nvSpPr>
          <p:cNvPr id="369" name="Google Shape;369;p49"/>
          <p:cNvSpPr txBox="1"/>
          <p:nvPr/>
        </p:nvSpPr>
        <p:spPr>
          <a:xfrm>
            <a:off x="15163800" y="2465844"/>
            <a:ext cx="2438400" cy="2677656"/>
          </a:xfrm>
          <a:prstGeom prst="rect">
            <a:avLst/>
          </a:prstGeom>
          <a:solidFill>
            <a:schemeClr val="accent3"/>
          </a:soli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Find more information about officer positions in the </a:t>
            </a:r>
            <a:r>
              <a:rPr b="1" lang="en-US" sz="2800" u="sng">
                <a:solidFill>
                  <a:schemeClr val="hlink"/>
                </a:solidFill>
                <a:latin typeface="Calibri"/>
                <a:ea typeface="Calibri"/>
                <a:cs typeface="Calibri"/>
                <a:sym typeface="Calibri"/>
                <a:hlinkClick r:id="rId10"/>
              </a:rPr>
              <a:t>GO Team Handbook</a:t>
            </a:r>
            <a:endParaRPr b="1" sz="2800">
              <a:solidFill>
                <a:schemeClr val="accent4"/>
              </a:solidFill>
              <a:latin typeface="Calibri"/>
              <a:ea typeface="Calibri"/>
              <a:cs typeface="Calibri"/>
              <a:sym typeface="Calibri"/>
            </a:endParaRPr>
          </a:p>
        </p:txBody>
      </p:sp>
      <p:sp>
        <p:nvSpPr>
          <p:cNvPr id="370" name="Google Shape;370;p49"/>
          <p:cNvSpPr txBox="1"/>
          <p:nvPr/>
        </p:nvSpPr>
        <p:spPr>
          <a:xfrm>
            <a:off x="15159990" y="5761323"/>
            <a:ext cx="2438400" cy="2677656"/>
          </a:xfrm>
          <a:prstGeom prst="rect">
            <a:avLst/>
          </a:prstGeom>
          <a:solidFill>
            <a:schemeClr val="accent3"/>
          </a:soli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The GO Team Office provides additional training and resources for officers.</a:t>
            </a:r>
            <a:endParaRPr b="1"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pSp>
        <p:nvGrpSpPr>
          <p:cNvPr id="376" name="Google Shape;376;p50"/>
          <p:cNvGrpSpPr/>
          <p:nvPr/>
        </p:nvGrpSpPr>
        <p:grpSpPr>
          <a:xfrm>
            <a:off x="0" y="-22473"/>
            <a:ext cx="9073739" cy="10309473"/>
            <a:chOff x="0" y="-57150"/>
            <a:chExt cx="2389791" cy="2766483"/>
          </a:xfrm>
        </p:grpSpPr>
        <p:sp>
          <p:nvSpPr>
            <p:cNvPr id="377" name="Google Shape;377;p50"/>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8" name="Google Shape;378;p50"/>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379" name="Google Shape;379;p50"/>
          <p:cNvGrpSpPr/>
          <p:nvPr/>
        </p:nvGrpSpPr>
        <p:grpSpPr>
          <a:xfrm>
            <a:off x="12420163" y="9047443"/>
            <a:ext cx="5867837" cy="1239557"/>
            <a:chOff x="0" y="-57150"/>
            <a:chExt cx="1684909" cy="326468"/>
          </a:xfrm>
        </p:grpSpPr>
        <p:sp>
          <p:nvSpPr>
            <p:cNvPr id="380" name="Google Shape;380;p50"/>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1" name="Google Shape;381;p50"/>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82" name="Google Shape;382;p50"/>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3" name="Google Shape;383;p50"/>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4" name="Google Shape;384;p50"/>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descr="Gavel with solid fill" id="385" name="Google Shape;385;p50"/>
          <p:cNvSpPr/>
          <p:nvPr/>
        </p:nvSpPr>
        <p:spPr>
          <a:xfrm>
            <a:off x="1600416" y="4611215"/>
            <a:ext cx="5257800" cy="4436228"/>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50"/>
          <p:cNvSpPr txBox="1"/>
          <p:nvPr/>
        </p:nvSpPr>
        <p:spPr>
          <a:xfrm>
            <a:off x="1295398" y="2582239"/>
            <a:ext cx="5867837"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A20215"/>
                </a:solidFill>
                <a:latin typeface="Arial"/>
                <a:ea typeface="Arial"/>
                <a:cs typeface="Arial"/>
                <a:sym typeface="Arial"/>
              </a:rPr>
              <a:t>CHAIR</a:t>
            </a:r>
            <a:endParaRPr/>
          </a:p>
        </p:txBody>
      </p:sp>
      <p:sp>
        <p:nvSpPr>
          <p:cNvPr id="387" name="Google Shape;387;p50"/>
          <p:cNvSpPr txBox="1"/>
          <p:nvPr/>
        </p:nvSpPr>
        <p:spPr>
          <a:xfrm>
            <a:off x="9997877" y="176307"/>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Chair Responsibilities</a:t>
            </a:r>
            <a:endParaRPr/>
          </a:p>
        </p:txBody>
      </p:sp>
      <p:sp>
        <p:nvSpPr>
          <p:cNvPr id="388" name="Google Shape;388;p50"/>
          <p:cNvSpPr txBox="1"/>
          <p:nvPr/>
        </p:nvSpPr>
        <p:spPr>
          <a:xfrm>
            <a:off x="9982637" y="1046786"/>
            <a:ext cx="7213607" cy="80329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Chair is the leader of the GO Team and presides at all meetings of the GO Team.</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Leading GO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Working with the Principal and GO Team to develop meeting Agendas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every GO Team member has an opportunity to be heard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Monitoring team compliance</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Ability to understand concepts and articulate ideas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facilitation skills and provide balanced leadership</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pSp>
        <p:nvGrpSpPr>
          <p:cNvPr id="394" name="Google Shape;394;p51"/>
          <p:cNvGrpSpPr/>
          <p:nvPr/>
        </p:nvGrpSpPr>
        <p:grpSpPr>
          <a:xfrm>
            <a:off x="0" y="-22473"/>
            <a:ext cx="9073739" cy="10309473"/>
            <a:chOff x="0" y="-57150"/>
            <a:chExt cx="2389791" cy="2766483"/>
          </a:xfrm>
        </p:grpSpPr>
        <p:sp>
          <p:nvSpPr>
            <p:cNvPr id="395" name="Google Shape;395;p51"/>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6" name="Google Shape;396;p51"/>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397" name="Google Shape;397;p51"/>
          <p:cNvGrpSpPr/>
          <p:nvPr/>
        </p:nvGrpSpPr>
        <p:grpSpPr>
          <a:xfrm>
            <a:off x="12420163" y="9047443"/>
            <a:ext cx="5867837" cy="1239557"/>
            <a:chOff x="0" y="-57150"/>
            <a:chExt cx="1684909" cy="326468"/>
          </a:xfrm>
        </p:grpSpPr>
        <p:sp>
          <p:nvSpPr>
            <p:cNvPr id="398" name="Google Shape;398;p51"/>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9" name="Google Shape;399;p51"/>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00" name="Google Shape;400;p51"/>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1" name="Google Shape;401;p51"/>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2" name="Google Shape;402;p51"/>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3" name="Google Shape;403;p51"/>
          <p:cNvSpPr txBox="1"/>
          <p:nvPr/>
        </p:nvSpPr>
        <p:spPr>
          <a:xfrm>
            <a:off x="422069" y="3290859"/>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VICE-CHAIR</a:t>
            </a:r>
            <a:endParaRPr/>
          </a:p>
        </p:txBody>
      </p:sp>
      <p:sp>
        <p:nvSpPr>
          <p:cNvPr id="404" name="Google Shape;404;p51"/>
          <p:cNvSpPr txBox="1"/>
          <p:nvPr/>
        </p:nvSpPr>
        <p:spPr>
          <a:xfrm>
            <a:off x="10028357" y="1006822"/>
            <a:ext cx="7213607" cy="80945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Vice-Chair assists the GO Team Chair in providing leadership to the GO Team and presides at all meetings of the GO Team in the absence of the Chair.</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the GO Team follows parliamentary procedure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Working with the Principal and Chair to develop meeting Agendas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Acting as Chair, if the Chair is not present.</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Ability to understand concepts and articulate ideas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facilitation skills and provide balanced leadership</a:t>
            </a:r>
            <a:endParaRPr/>
          </a:p>
        </p:txBody>
      </p:sp>
      <p:sp>
        <p:nvSpPr>
          <p:cNvPr id="405" name="Google Shape;405;p51"/>
          <p:cNvSpPr txBox="1"/>
          <p:nvPr/>
        </p:nvSpPr>
        <p:spPr>
          <a:xfrm>
            <a:off x="9997877" y="176307"/>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Vice-Chair Responsibilities</a:t>
            </a:r>
            <a:endParaRPr/>
          </a:p>
        </p:txBody>
      </p:sp>
      <p:sp>
        <p:nvSpPr>
          <p:cNvPr descr="Scales of justice with solid fill" id="406" name="Google Shape;406;p51"/>
          <p:cNvSpPr/>
          <p:nvPr/>
        </p:nvSpPr>
        <p:spPr>
          <a:xfrm>
            <a:off x="1676400" y="5219700"/>
            <a:ext cx="4953000" cy="4120934"/>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p52"/>
          <p:cNvGrpSpPr/>
          <p:nvPr/>
        </p:nvGrpSpPr>
        <p:grpSpPr>
          <a:xfrm>
            <a:off x="0" y="-22473"/>
            <a:ext cx="9073739" cy="10309473"/>
            <a:chOff x="0" y="-57150"/>
            <a:chExt cx="2389791" cy="2766483"/>
          </a:xfrm>
        </p:grpSpPr>
        <p:sp>
          <p:nvSpPr>
            <p:cNvPr id="413" name="Google Shape;413;p52"/>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4" name="Google Shape;414;p52"/>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415" name="Google Shape;415;p52"/>
          <p:cNvGrpSpPr/>
          <p:nvPr/>
        </p:nvGrpSpPr>
        <p:grpSpPr>
          <a:xfrm>
            <a:off x="12420163" y="9047443"/>
            <a:ext cx="5867837" cy="1239557"/>
            <a:chOff x="0" y="-57150"/>
            <a:chExt cx="1684909" cy="326468"/>
          </a:xfrm>
        </p:grpSpPr>
        <p:sp>
          <p:nvSpPr>
            <p:cNvPr id="416" name="Google Shape;416;p52"/>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7" name="Google Shape;417;p52"/>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18" name="Google Shape;418;p52"/>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9" name="Google Shape;419;p52"/>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0" name="Google Shape;420;p52"/>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1" name="Google Shape;421;p52"/>
          <p:cNvSpPr txBox="1"/>
          <p:nvPr/>
        </p:nvSpPr>
        <p:spPr>
          <a:xfrm>
            <a:off x="422069" y="2366233"/>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SECRETARY</a:t>
            </a:r>
            <a:endParaRPr/>
          </a:p>
        </p:txBody>
      </p:sp>
      <p:sp>
        <p:nvSpPr>
          <p:cNvPr id="422" name="Google Shape;422;p52"/>
          <p:cNvSpPr txBox="1"/>
          <p:nvPr/>
        </p:nvSpPr>
        <p:spPr>
          <a:xfrm>
            <a:off x="9306711" y="869546"/>
            <a:ext cx="7746156" cy="84638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Secretary is responsible for communication regarding GO Team meetings and documenting the work and decisions of the GO Team. </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Posting GO Team documents (agendas, summaries, and minutes) to the website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Taking minutes at GO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the GO Team is in compliance with Georgia Open Meeting Laws</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about and ensure GO Team compliance with Robert’s Rules of Order and Georgia’s Open Meetings and Records laws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Organization skills and an ability to adhere to deadlines</a:t>
            </a:r>
            <a:endParaRPr/>
          </a:p>
        </p:txBody>
      </p:sp>
      <p:sp>
        <p:nvSpPr>
          <p:cNvPr id="423" name="Google Shape;423;p52"/>
          <p:cNvSpPr txBox="1"/>
          <p:nvPr/>
        </p:nvSpPr>
        <p:spPr>
          <a:xfrm>
            <a:off x="10058400" y="109871"/>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Secretary Responsibilities</a:t>
            </a:r>
            <a:endParaRPr/>
          </a:p>
        </p:txBody>
      </p:sp>
      <p:sp>
        <p:nvSpPr>
          <p:cNvPr descr="Pen with solid fill" id="424" name="Google Shape;424;p52"/>
          <p:cNvSpPr/>
          <p:nvPr/>
        </p:nvSpPr>
        <p:spPr>
          <a:xfrm>
            <a:off x="1763408" y="4476008"/>
            <a:ext cx="5181600" cy="4796046"/>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grpSp>
        <p:nvGrpSpPr>
          <p:cNvPr id="430" name="Google Shape;430;p53"/>
          <p:cNvGrpSpPr/>
          <p:nvPr/>
        </p:nvGrpSpPr>
        <p:grpSpPr>
          <a:xfrm>
            <a:off x="0" y="-22473"/>
            <a:ext cx="9073739" cy="10309473"/>
            <a:chOff x="0" y="-57150"/>
            <a:chExt cx="2389791" cy="2766483"/>
          </a:xfrm>
        </p:grpSpPr>
        <p:sp>
          <p:nvSpPr>
            <p:cNvPr id="431" name="Google Shape;431;p53"/>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2" name="Google Shape;432;p53"/>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433" name="Google Shape;433;p53"/>
          <p:cNvGrpSpPr/>
          <p:nvPr/>
        </p:nvGrpSpPr>
        <p:grpSpPr>
          <a:xfrm>
            <a:off x="12420163" y="9047443"/>
            <a:ext cx="5867837" cy="1239557"/>
            <a:chOff x="0" y="-57150"/>
            <a:chExt cx="1684909" cy="326468"/>
          </a:xfrm>
        </p:grpSpPr>
        <p:sp>
          <p:nvSpPr>
            <p:cNvPr id="434" name="Google Shape;434;p53"/>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5" name="Google Shape;435;p53"/>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36" name="Google Shape;436;p53"/>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7" name="Google Shape;437;p53"/>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8" name="Google Shape;438;p53"/>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9" name="Google Shape;439;p53"/>
          <p:cNvSpPr txBox="1"/>
          <p:nvPr/>
        </p:nvSpPr>
        <p:spPr>
          <a:xfrm>
            <a:off x="422069" y="2366233"/>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CLUSTER REP</a:t>
            </a:r>
            <a:endParaRPr/>
          </a:p>
        </p:txBody>
      </p:sp>
      <p:sp>
        <p:nvSpPr>
          <p:cNvPr id="440" name="Google Shape;440;p53"/>
          <p:cNvSpPr txBox="1"/>
          <p:nvPr/>
        </p:nvSpPr>
        <p:spPr>
          <a:xfrm>
            <a:off x="10058399" y="1615446"/>
            <a:ext cx="7194155" cy="7725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CAT Representative serves as the voice of their school’s GO Team within the Cluster Advisory Team.</a:t>
            </a:r>
            <a:r>
              <a:rPr lang="en-US" sz="2800">
                <a:solidFill>
                  <a:schemeClr val="accent4"/>
                </a:solidFill>
                <a:latin typeface="Calibri"/>
                <a:ea typeface="Calibri"/>
                <a:cs typeface="Calibri"/>
                <a:sym typeface="Calibri"/>
              </a:rPr>
              <a:t> The CAT Rep may also be the Chair, Vice-Chair, or Secretary.</a:t>
            </a:r>
            <a:r>
              <a:rPr b="1" lang="en-US" sz="2800">
                <a:solidFill>
                  <a:schemeClr val="accent4"/>
                </a:solidFill>
                <a:latin typeface="Calibri"/>
                <a:ea typeface="Calibri"/>
                <a:cs typeface="Calibri"/>
                <a:sym typeface="Calibri"/>
              </a:rPr>
              <a:t> </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Attend all Cluster Advisory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Represent your school at the CAT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Bring relevant information and reports back to your GO Team</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collaborate with schools, principals, and community partners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Interest in supporting continuous improvement and equity across schools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cluster community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441" name="Google Shape;441;p53"/>
          <p:cNvSpPr txBox="1"/>
          <p:nvPr/>
        </p:nvSpPr>
        <p:spPr>
          <a:xfrm>
            <a:off x="10058400" y="169742"/>
            <a:ext cx="7391400" cy="1132010"/>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Cluster Advisory Team Representative Responsibilities</a:t>
            </a:r>
            <a:endParaRPr/>
          </a:p>
        </p:txBody>
      </p:sp>
      <p:sp>
        <p:nvSpPr>
          <p:cNvPr descr="Megaphone1 with solid fill" id="442" name="Google Shape;442;p53"/>
          <p:cNvSpPr/>
          <p:nvPr/>
        </p:nvSpPr>
        <p:spPr>
          <a:xfrm>
            <a:off x="1717469" y="4278086"/>
            <a:ext cx="5638800" cy="4959134"/>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grpSp>
        <p:nvGrpSpPr>
          <p:cNvPr id="448" name="Google Shape;448;p54"/>
          <p:cNvGrpSpPr/>
          <p:nvPr/>
        </p:nvGrpSpPr>
        <p:grpSpPr>
          <a:xfrm>
            <a:off x="0" y="-216991"/>
            <a:ext cx="501338" cy="10503991"/>
            <a:chOff x="0" y="-57150"/>
            <a:chExt cx="132040" cy="2766483"/>
          </a:xfrm>
        </p:grpSpPr>
        <p:sp>
          <p:nvSpPr>
            <p:cNvPr id="449" name="Google Shape;449;p54"/>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0" name="Google Shape;450;p54"/>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51" name="Google Shape;451;p54"/>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2" name="Google Shape;452;p54"/>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3" name="Google Shape;453;p54"/>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54" name="Google Shape;454;p54"/>
          <p:cNvGrpSpPr/>
          <p:nvPr/>
        </p:nvGrpSpPr>
        <p:grpSpPr>
          <a:xfrm>
            <a:off x="1494708" y="3530364"/>
            <a:ext cx="5858301" cy="3448098"/>
            <a:chOff x="0" y="-57150"/>
            <a:chExt cx="1542927" cy="908141"/>
          </a:xfrm>
        </p:grpSpPr>
        <p:sp>
          <p:nvSpPr>
            <p:cNvPr id="455" name="Google Shape;455;p54"/>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6" name="Google Shape;456;p54"/>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57" name="Google Shape;457;p54"/>
          <p:cNvSpPr txBox="1"/>
          <p:nvPr/>
        </p:nvSpPr>
        <p:spPr>
          <a:xfrm>
            <a:off x="2474422" y="4119522"/>
            <a:ext cx="6658692" cy="248677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Public Comment Protocol</a:t>
            </a:r>
            <a:endParaRPr/>
          </a:p>
        </p:txBody>
      </p:sp>
      <p:sp>
        <p:nvSpPr>
          <p:cNvPr id="458" name="Google Shape;458;p54"/>
          <p:cNvSpPr txBox="1"/>
          <p:nvPr/>
        </p:nvSpPr>
        <p:spPr>
          <a:xfrm>
            <a:off x="7746606" y="2247900"/>
            <a:ext cx="9269476" cy="67095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Opportunities for public comment </a:t>
            </a:r>
            <a:r>
              <a:rPr b="1" lang="en-US" sz="3000">
                <a:solidFill>
                  <a:schemeClr val="dk1"/>
                </a:solidFill>
                <a:latin typeface="Calibri"/>
                <a:ea typeface="Calibri"/>
                <a:cs typeface="Calibri"/>
                <a:sym typeface="Calibri"/>
              </a:rPr>
              <a:t>shall</a:t>
            </a:r>
            <a:r>
              <a:rPr lang="en-US" sz="3000">
                <a:solidFill>
                  <a:schemeClr val="dk1"/>
                </a:solidFill>
                <a:latin typeface="Calibri"/>
                <a:ea typeface="Calibri"/>
                <a:cs typeface="Calibri"/>
                <a:sym typeface="Calibri"/>
              </a:rPr>
              <a:t> be provided at least four (4) times in a school/fiscal year and noted on the GO Team’s webpage and meeting agenda;</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GO Team members will </a:t>
            </a:r>
            <a:r>
              <a:rPr b="1" lang="en-US" sz="3000">
                <a:solidFill>
                  <a:schemeClr val="dk1"/>
                </a:solidFill>
                <a:latin typeface="Calibri"/>
                <a:ea typeface="Calibri"/>
                <a:cs typeface="Calibri"/>
                <a:sym typeface="Calibri"/>
              </a:rPr>
              <a:t>not</a:t>
            </a:r>
            <a:r>
              <a:rPr lang="en-US" sz="3000">
                <a:solidFill>
                  <a:schemeClr val="dk1"/>
                </a:solidFill>
                <a:latin typeface="Calibri"/>
                <a:ea typeface="Calibri"/>
                <a:cs typeface="Calibri"/>
                <a:sym typeface="Calibri"/>
              </a:rPr>
              <a:t> provide responses or engage in direct conversation during public comment;</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Each GO Team will determine a consistent method for receiving public comments and for parents and other citizens to sign up to address the team;</a:t>
            </a:r>
            <a:endParaRPr/>
          </a:p>
          <a:p>
            <a:pPr indent="-285750" lvl="0" marL="285750" marR="0" rtl="0" algn="l">
              <a:spcBef>
                <a:spcPts val="1200"/>
              </a:spcBef>
              <a:spcAft>
                <a:spcPts val="0"/>
              </a:spcAft>
              <a:buClr>
                <a:schemeClr val="accent1"/>
              </a:buClr>
              <a:buSzPts val="3300"/>
              <a:buFont typeface="Arial"/>
              <a:buChar char="•"/>
            </a:pPr>
            <a:r>
              <a:rPr b="1" lang="en-US" sz="3000">
                <a:solidFill>
                  <a:schemeClr val="dk1"/>
                </a:solidFill>
                <a:latin typeface="Calibri"/>
                <a:ea typeface="Calibri"/>
                <a:cs typeface="Calibri"/>
                <a:sym typeface="Calibri"/>
              </a:rPr>
              <a:t>At least 20 minutes</a:t>
            </a:r>
            <a:r>
              <a:rPr lang="en-US" sz="3000">
                <a:solidFill>
                  <a:schemeClr val="dk1"/>
                </a:solidFill>
                <a:latin typeface="Calibri"/>
                <a:ea typeface="Calibri"/>
                <a:cs typeface="Calibri"/>
                <a:sym typeface="Calibri"/>
              </a:rPr>
              <a:t> of time will be allotted for the public to make comments at meetings where public comment is permitted; and </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The public will receive at least 2 business days’ notice of the Public Comment Protocol.</a:t>
            </a:r>
            <a:endParaRPr/>
          </a:p>
        </p:txBody>
      </p:sp>
      <p:sp>
        <p:nvSpPr>
          <p:cNvPr id="459" name="Google Shape;459;p54"/>
          <p:cNvSpPr txBox="1"/>
          <p:nvPr/>
        </p:nvSpPr>
        <p:spPr>
          <a:xfrm>
            <a:off x="7746606" y="1216521"/>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Requirements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grpSp>
        <p:nvGrpSpPr>
          <p:cNvPr id="465" name="Google Shape;465;p55"/>
          <p:cNvGrpSpPr/>
          <p:nvPr/>
        </p:nvGrpSpPr>
        <p:grpSpPr>
          <a:xfrm>
            <a:off x="-1" y="-216991"/>
            <a:ext cx="5176767" cy="6970927"/>
            <a:chOff x="0" y="-57150"/>
            <a:chExt cx="1572132" cy="1835964"/>
          </a:xfrm>
        </p:grpSpPr>
        <p:sp>
          <p:nvSpPr>
            <p:cNvPr id="466" name="Google Shape;466;p55"/>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7" name="Google Shape;467;p55"/>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68" name="Google Shape;468;p55"/>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9" name="Google Shape;469;p55"/>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70" name="Google Shape;470;p55"/>
          <p:cNvGrpSpPr/>
          <p:nvPr/>
        </p:nvGrpSpPr>
        <p:grpSpPr>
          <a:xfrm>
            <a:off x="1173412" y="1166339"/>
            <a:ext cx="4677548" cy="7100005"/>
            <a:chOff x="0" y="-57150"/>
            <a:chExt cx="1231947" cy="1869960"/>
          </a:xfrm>
        </p:grpSpPr>
        <p:sp>
          <p:nvSpPr>
            <p:cNvPr id="471" name="Google Shape;471;p55"/>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2" name="Google Shape;472;p55"/>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73" name="Google Shape;473;p55"/>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4" name="Google Shape;474;p55"/>
          <p:cNvSpPr txBox="1"/>
          <p:nvPr/>
        </p:nvSpPr>
        <p:spPr>
          <a:xfrm>
            <a:off x="1173412" y="3178232"/>
            <a:ext cx="4677548" cy="3293209"/>
          </a:xfrm>
          <a:prstGeom prst="rect">
            <a:avLst/>
          </a:prstGeom>
          <a:noFill/>
          <a:ln>
            <a:noFill/>
          </a:ln>
        </p:spPr>
        <p:txBody>
          <a:bodyPr anchorCtr="0" anchor="t" bIns="0" lIns="0" spcFirstLastPara="1" rIns="0" wrap="square" tIns="0">
            <a:spAutoFit/>
          </a:bodyPr>
          <a:lstStyle/>
          <a:p>
            <a:pPr indent="0" lvl="0" marL="0" marR="0" rtl="0" algn="ctr">
              <a:lnSpc>
                <a:spcPct val="106649"/>
              </a:lnSpc>
              <a:spcBef>
                <a:spcPts val="0"/>
              </a:spcBef>
              <a:spcAft>
                <a:spcPts val="0"/>
              </a:spcAft>
              <a:buNone/>
            </a:pPr>
            <a:r>
              <a:rPr b="1" lang="en-US" sz="6000">
                <a:solidFill>
                  <a:srgbClr val="1D1D1B"/>
                </a:solidFill>
                <a:latin typeface="Poppins"/>
                <a:ea typeface="Poppins"/>
                <a:cs typeface="Poppins"/>
                <a:sym typeface="Poppins"/>
              </a:rPr>
              <a:t>Public Comment Protocol Tips</a:t>
            </a:r>
            <a:endParaRPr/>
          </a:p>
        </p:txBody>
      </p:sp>
      <p:sp>
        <p:nvSpPr>
          <p:cNvPr id="475" name="Google Shape;475;p55"/>
          <p:cNvSpPr txBox="1"/>
          <p:nvPr/>
        </p:nvSpPr>
        <p:spPr>
          <a:xfrm>
            <a:off x="6350179" y="761843"/>
            <a:ext cx="9930141" cy="646330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Public Comment Is Not Mandatory at Every Meeting</a:t>
            </a:r>
            <a:r>
              <a:rPr lang="en-US" sz="2400">
                <a:solidFill>
                  <a:schemeClr val="dk1"/>
                </a:solidFill>
                <a:latin typeface="Calibri"/>
                <a:ea typeface="Calibri"/>
                <a:cs typeface="Calibri"/>
                <a:sym typeface="Calibri"/>
              </a:rPr>
              <a:t>: GO Teams are not required to include a Public Comment period at every meeting, but should be scheduled for meetings involving major action items needing community input.</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Plan and Structure Public Comment Thoughtfully</a:t>
            </a:r>
            <a:r>
              <a:rPr lang="en-US" sz="2400">
                <a:solidFill>
                  <a:schemeClr val="dk1"/>
                </a:solidFill>
                <a:latin typeface="Calibri"/>
                <a:ea typeface="Calibri"/>
                <a:cs typeface="Calibri"/>
                <a:sym typeface="Calibri"/>
              </a:rPr>
              <a:t>: When included, Public Comment should be scheduled at a specific time (e.g., a 20-minute segment with 2 minutes per speaker) and aligned with the school community’s availability to encourage participation.</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Establish a Clear and Transparent Process</a:t>
            </a:r>
            <a:r>
              <a:rPr lang="en-US" sz="2400">
                <a:solidFill>
                  <a:schemeClr val="dk1"/>
                </a:solidFill>
                <a:latin typeface="Calibri"/>
                <a:ea typeface="Calibri"/>
                <a:cs typeface="Calibri"/>
                <a:sym typeface="Calibri"/>
              </a:rPr>
              <a:t>: Provide clear instructions for how individuals can sign up to speak. During the Public Comment period, GO Team members should listen without responding, using the input to inform decisions.</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Encourage Ongoing Community Engagement</a:t>
            </a:r>
            <a:r>
              <a:rPr lang="en-US" sz="2400">
                <a:solidFill>
                  <a:schemeClr val="dk1"/>
                </a:solidFill>
                <a:latin typeface="Calibri"/>
                <a:ea typeface="Calibri"/>
                <a:cs typeface="Calibri"/>
                <a:sym typeface="Calibri"/>
              </a:rPr>
              <a:t>: Remind stakeholders that Public Comment during meetings is just one way to share input. Emails to GO Team members and special sessions can also serve as valuable channels for community feedback.</a:t>
            </a:r>
            <a:endParaRPr/>
          </a:p>
        </p:txBody>
      </p:sp>
      <p:sp>
        <p:nvSpPr>
          <p:cNvPr id="476" name="Google Shape;476;p55"/>
          <p:cNvSpPr txBox="1"/>
          <p:nvPr/>
        </p:nvSpPr>
        <p:spPr>
          <a:xfrm>
            <a:off x="7341275" y="7568756"/>
            <a:ext cx="7947948"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a:t>
            </a:r>
            <a:endParaRPr/>
          </a:p>
          <a:p>
            <a:pPr indent="0" lvl="0" marL="0" marR="0" rtl="0" algn="ctr">
              <a:spcBef>
                <a:spcPts val="0"/>
              </a:spcBef>
              <a:spcAft>
                <a:spcPts val="0"/>
              </a:spcAft>
              <a:buNone/>
            </a:pPr>
            <a:r>
              <a:rPr b="1" lang="en-US" sz="3600">
                <a:solidFill>
                  <a:srgbClr val="1D1D1B"/>
                </a:solidFill>
                <a:latin typeface="Poppins"/>
                <a:ea typeface="Poppins"/>
                <a:cs typeface="Poppins"/>
                <a:sym typeface="Poppins"/>
              </a:rPr>
              <a:t>Public Comment Protocol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grpSp>
        <p:nvGrpSpPr>
          <p:cNvPr id="482" name="Google Shape;482;p56"/>
          <p:cNvGrpSpPr/>
          <p:nvPr/>
        </p:nvGrpSpPr>
        <p:grpSpPr>
          <a:xfrm>
            <a:off x="0" y="-216991"/>
            <a:ext cx="501338" cy="10503991"/>
            <a:chOff x="0" y="-57150"/>
            <a:chExt cx="132040" cy="2766483"/>
          </a:xfrm>
        </p:grpSpPr>
        <p:sp>
          <p:nvSpPr>
            <p:cNvPr id="483" name="Google Shape;483;p56"/>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4" name="Google Shape;484;p56"/>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85" name="Google Shape;485;p56"/>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6" name="Google Shape;486;p56"/>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7" name="Google Shape;487;p56"/>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88" name="Google Shape;488;p56"/>
          <p:cNvGrpSpPr/>
          <p:nvPr/>
        </p:nvGrpSpPr>
        <p:grpSpPr>
          <a:xfrm>
            <a:off x="1494708" y="3530364"/>
            <a:ext cx="5858301" cy="3448098"/>
            <a:chOff x="0" y="-57150"/>
            <a:chExt cx="1542927" cy="908141"/>
          </a:xfrm>
        </p:grpSpPr>
        <p:sp>
          <p:nvSpPr>
            <p:cNvPr id="489" name="Google Shape;489;p56"/>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0" name="Google Shape;490;p56"/>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91" name="Google Shape;491;p56"/>
          <p:cNvSpPr txBox="1"/>
          <p:nvPr/>
        </p:nvSpPr>
        <p:spPr>
          <a:xfrm>
            <a:off x="2346369" y="4421396"/>
            <a:ext cx="4154978" cy="166603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Meeting</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Calendar</a:t>
            </a:r>
            <a:endParaRPr/>
          </a:p>
        </p:txBody>
      </p:sp>
      <p:sp>
        <p:nvSpPr>
          <p:cNvPr id="492" name="Google Shape;492;p56"/>
          <p:cNvSpPr txBox="1"/>
          <p:nvPr/>
        </p:nvSpPr>
        <p:spPr>
          <a:xfrm>
            <a:off x="8204670" y="2433617"/>
            <a:ext cx="9269476" cy="6463308"/>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Hold </a:t>
            </a:r>
            <a:r>
              <a:rPr b="1" lang="en-US" sz="3400">
                <a:solidFill>
                  <a:schemeClr val="dk1"/>
                </a:solidFill>
                <a:latin typeface="Calibri"/>
                <a:ea typeface="Calibri"/>
                <a:cs typeface="Calibri"/>
                <a:sym typeface="Calibri"/>
              </a:rPr>
              <a:t>at least six</a:t>
            </a:r>
            <a:r>
              <a:rPr lang="en-US" sz="3400">
                <a:solidFill>
                  <a:schemeClr val="dk1"/>
                </a:solidFill>
                <a:latin typeface="Calibri"/>
                <a:ea typeface="Calibri"/>
                <a:cs typeface="Calibri"/>
                <a:sym typeface="Calibri"/>
              </a:rPr>
              <a:t> (6) business meetings this school year </a:t>
            </a:r>
            <a:r>
              <a:rPr i="1" lang="en-US" sz="3400">
                <a:solidFill>
                  <a:schemeClr val="accent5"/>
                </a:solidFill>
                <a:latin typeface="Calibri"/>
                <a:ea typeface="Calibri"/>
                <a:cs typeface="Calibri"/>
                <a:sym typeface="Calibri"/>
              </a:rPr>
              <a:t>(this meeting plus at least 6 more)</a:t>
            </a:r>
            <a:r>
              <a:rPr lang="en-US" sz="3400">
                <a:solidFill>
                  <a:schemeClr val="dk1"/>
                </a:solidFill>
                <a:latin typeface="Calibri"/>
                <a:ea typeface="Calibri"/>
                <a:cs typeface="Calibri"/>
                <a:sym typeface="Calibri"/>
              </a:rPr>
              <a:t>; </a:t>
            </a:r>
            <a:endParaRPr/>
          </a:p>
          <a:p>
            <a:pPr indent="-571500" lvl="0" marL="571500" marR="0" rtl="0" algn="l">
              <a:spcBef>
                <a:spcPts val="1200"/>
              </a:spcBef>
              <a:spcAft>
                <a:spcPts val="0"/>
              </a:spcAft>
              <a:buClr>
                <a:schemeClr val="accent1"/>
              </a:buClr>
              <a:buSzPts val="3740"/>
              <a:buFont typeface="Arial"/>
              <a:buChar char="•"/>
            </a:pPr>
            <a:r>
              <a:rPr b="1" lang="en-US" sz="3400">
                <a:solidFill>
                  <a:schemeClr val="dk1"/>
                </a:solidFill>
                <a:latin typeface="Calibri"/>
                <a:ea typeface="Calibri"/>
                <a:cs typeface="Calibri"/>
                <a:sym typeface="Calibri"/>
              </a:rPr>
              <a:t>At least four</a:t>
            </a:r>
            <a:r>
              <a:rPr lang="en-US" sz="3400">
                <a:solidFill>
                  <a:schemeClr val="dk1"/>
                </a:solidFill>
                <a:latin typeface="Calibri"/>
                <a:ea typeface="Calibri"/>
                <a:cs typeface="Calibri"/>
                <a:sym typeface="Calibri"/>
              </a:rPr>
              <a:t> (4) of the meetings must permit time for Public Comment;</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Meetings </a:t>
            </a:r>
            <a:r>
              <a:rPr b="1" lang="en-US" sz="3400">
                <a:solidFill>
                  <a:schemeClr val="dk1"/>
                </a:solidFill>
                <a:latin typeface="Calibri"/>
                <a:ea typeface="Calibri"/>
                <a:cs typeface="Calibri"/>
                <a:sym typeface="Calibri"/>
              </a:rPr>
              <a:t>cannot</a:t>
            </a:r>
            <a:r>
              <a:rPr lang="en-US" sz="3400">
                <a:solidFill>
                  <a:schemeClr val="dk1"/>
                </a:solidFill>
                <a:latin typeface="Calibri"/>
                <a:ea typeface="Calibri"/>
                <a:cs typeface="Calibri"/>
                <a:sym typeface="Calibri"/>
              </a:rPr>
              <a:t> be held during the instructional school day;</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Meetings </a:t>
            </a:r>
            <a:r>
              <a:rPr b="1" lang="en-US" sz="3400">
                <a:solidFill>
                  <a:schemeClr val="dk1"/>
                </a:solidFill>
                <a:latin typeface="Calibri"/>
                <a:ea typeface="Calibri"/>
                <a:cs typeface="Calibri"/>
                <a:sym typeface="Calibri"/>
              </a:rPr>
              <a:t>must</a:t>
            </a:r>
            <a:r>
              <a:rPr lang="en-US" sz="3400">
                <a:solidFill>
                  <a:schemeClr val="dk1"/>
                </a:solidFill>
                <a:latin typeface="Calibri"/>
                <a:ea typeface="Calibri"/>
                <a:cs typeface="Calibri"/>
                <a:sym typeface="Calibri"/>
              </a:rPr>
              <a:t> be live-streamed and recorded; and </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 locations for hybrid meetings must be places which can accommodate the public </a:t>
            </a:r>
            <a:r>
              <a:rPr i="1" lang="en-US" sz="3400">
                <a:solidFill>
                  <a:schemeClr val="accent5"/>
                </a:solidFill>
                <a:latin typeface="Calibri"/>
                <a:ea typeface="Calibri"/>
                <a:cs typeface="Calibri"/>
                <a:sym typeface="Calibri"/>
              </a:rPr>
              <a:t>(i.e. – not a conference room)</a:t>
            </a:r>
            <a:r>
              <a:rPr lang="en-US" sz="3400">
                <a:solidFill>
                  <a:schemeClr val="dk1"/>
                </a:solidFill>
                <a:latin typeface="Calibri"/>
                <a:ea typeface="Calibri"/>
                <a:cs typeface="Calibri"/>
                <a:sym typeface="Calibri"/>
              </a:rPr>
              <a:t>. </a:t>
            </a:r>
            <a:endParaRPr/>
          </a:p>
        </p:txBody>
      </p:sp>
      <p:sp>
        <p:nvSpPr>
          <p:cNvPr id="493" name="Google Shape;493;p56"/>
          <p:cNvSpPr txBox="1"/>
          <p:nvPr/>
        </p:nvSpPr>
        <p:spPr>
          <a:xfrm>
            <a:off x="8332723" y="1439908"/>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Requirements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p57"/>
          <p:cNvGrpSpPr/>
          <p:nvPr/>
        </p:nvGrpSpPr>
        <p:grpSpPr>
          <a:xfrm>
            <a:off x="-1" y="-216991"/>
            <a:ext cx="5176767" cy="6970927"/>
            <a:chOff x="0" y="-57150"/>
            <a:chExt cx="1572132" cy="1835964"/>
          </a:xfrm>
        </p:grpSpPr>
        <p:sp>
          <p:nvSpPr>
            <p:cNvPr id="500" name="Google Shape;500;p57"/>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1" name="Google Shape;501;p57"/>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02" name="Google Shape;502;p57"/>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3" name="Google Shape;503;p57"/>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04" name="Google Shape;504;p57"/>
          <p:cNvGrpSpPr/>
          <p:nvPr/>
        </p:nvGrpSpPr>
        <p:grpSpPr>
          <a:xfrm>
            <a:off x="1173412" y="1166339"/>
            <a:ext cx="4677548" cy="7100005"/>
            <a:chOff x="0" y="-57150"/>
            <a:chExt cx="1231947" cy="1869960"/>
          </a:xfrm>
        </p:grpSpPr>
        <p:sp>
          <p:nvSpPr>
            <p:cNvPr id="505" name="Google Shape;505;p57"/>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6" name="Google Shape;506;p57"/>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07" name="Google Shape;507;p57"/>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8" name="Google Shape;508;p57"/>
          <p:cNvSpPr txBox="1"/>
          <p:nvPr/>
        </p:nvSpPr>
        <p:spPr>
          <a:xfrm>
            <a:off x="1173412" y="3613736"/>
            <a:ext cx="4677548" cy="2422202"/>
          </a:xfrm>
          <a:prstGeom prst="rect">
            <a:avLst/>
          </a:prstGeom>
          <a:noFill/>
          <a:ln>
            <a:noFill/>
          </a:ln>
        </p:spPr>
        <p:txBody>
          <a:bodyPr anchorCtr="0" anchor="t" bIns="0" lIns="0" spcFirstLastPara="1" rIns="0" wrap="square" tIns="0">
            <a:spAutoFit/>
          </a:bodyPr>
          <a:lstStyle/>
          <a:p>
            <a:pPr indent="0" lvl="0" marL="0" marR="0" rtl="0" algn="ctr">
              <a:lnSpc>
                <a:spcPct val="139108"/>
              </a:lnSpc>
              <a:spcBef>
                <a:spcPts val="0"/>
              </a:spcBef>
              <a:spcAft>
                <a:spcPts val="0"/>
              </a:spcAft>
              <a:buNone/>
            </a:pPr>
            <a:r>
              <a:rPr b="1" lang="en-US" sz="4600">
                <a:solidFill>
                  <a:srgbClr val="1D1D1B"/>
                </a:solidFill>
                <a:latin typeface="Poppins"/>
                <a:ea typeface="Poppins"/>
                <a:cs typeface="Poppins"/>
                <a:sym typeface="Poppins"/>
              </a:rPr>
              <a:t>Meeting Calendar Considerations</a:t>
            </a:r>
            <a:endParaRPr/>
          </a:p>
        </p:txBody>
      </p:sp>
      <p:sp>
        <p:nvSpPr>
          <p:cNvPr id="509" name="Google Shape;509;p57"/>
          <p:cNvSpPr txBox="1"/>
          <p:nvPr/>
        </p:nvSpPr>
        <p:spPr>
          <a:xfrm>
            <a:off x="6687275" y="694857"/>
            <a:ext cx="9255947" cy="674030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Hold at least 3 business meetings per semester</a:t>
            </a:r>
            <a:r>
              <a:rPr lang="en-US" sz="2800">
                <a:solidFill>
                  <a:schemeClr val="dk1"/>
                </a:solidFill>
                <a:latin typeface="Calibri"/>
                <a:ea typeface="Calibri"/>
                <a:cs typeface="Calibri"/>
                <a:sym typeface="Calibri"/>
              </a:rPr>
              <a:t>: This will ensure your GO Team has sufficient time to complete its business</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Fall Semester 2025</a:t>
            </a:r>
            <a:r>
              <a:rPr lang="en-US" sz="2800">
                <a:solidFill>
                  <a:schemeClr val="dk1"/>
                </a:solidFill>
                <a:latin typeface="Calibri"/>
                <a:ea typeface="Calibri"/>
                <a:cs typeface="Calibri"/>
                <a:sym typeface="Calibri"/>
              </a:rPr>
              <a:t>: Your GO Team will be developing its 2025-2030 Strategic Plan to align with the District’s new strategic plan; allow enough time to complete this work</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Budget Meetings</a:t>
            </a:r>
            <a:r>
              <a:rPr lang="en-US" sz="2800">
                <a:solidFill>
                  <a:schemeClr val="dk1"/>
                </a:solidFill>
                <a:latin typeface="Calibri"/>
                <a:ea typeface="Calibri"/>
                <a:cs typeface="Calibri"/>
                <a:sym typeface="Calibri"/>
              </a:rPr>
              <a:t>:</a:t>
            </a:r>
            <a:endParaRPr/>
          </a:p>
          <a:p>
            <a:pPr indent="-342900" lvl="1" marL="800100" marR="0" rtl="0" algn="l">
              <a:spcBef>
                <a:spcPts val="120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Allocation Meeting</a:t>
            </a:r>
            <a:r>
              <a:rPr b="0" i="0" lang="en-US" sz="2800" u="none" cap="none" strike="noStrike">
                <a:solidFill>
                  <a:schemeClr val="dk1"/>
                </a:solidFill>
                <a:latin typeface="Calibri"/>
                <a:ea typeface="Calibri"/>
                <a:cs typeface="Calibri"/>
                <a:sym typeface="Calibri"/>
              </a:rPr>
              <a:t>: Late January</a:t>
            </a:r>
            <a:endParaRPr/>
          </a:p>
          <a:p>
            <a:pPr indent="-342900" lvl="1" marL="800100" marR="0" rtl="0" algn="l">
              <a:spcBef>
                <a:spcPts val="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Draft Feedback Meeting</a:t>
            </a:r>
            <a:r>
              <a:rPr b="0" i="0" lang="en-US" sz="2800" u="none" cap="none" strike="noStrike">
                <a:solidFill>
                  <a:schemeClr val="dk1"/>
                </a:solidFill>
                <a:latin typeface="Calibri"/>
                <a:ea typeface="Calibri"/>
                <a:cs typeface="Calibri"/>
                <a:sym typeface="Calibri"/>
              </a:rPr>
              <a:t>: Early February – before February break</a:t>
            </a:r>
            <a:endParaRPr/>
          </a:p>
          <a:p>
            <a:pPr indent="-342900" lvl="1" marL="800100" marR="0" rtl="0" algn="l">
              <a:spcBef>
                <a:spcPts val="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Finalization Meeting</a:t>
            </a:r>
            <a:r>
              <a:rPr b="0" i="0" lang="en-US" sz="2800" u="none" cap="none" strike="noStrike">
                <a:solidFill>
                  <a:schemeClr val="dk1"/>
                </a:solidFill>
                <a:latin typeface="Calibri"/>
                <a:ea typeface="Calibri"/>
                <a:cs typeface="Calibri"/>
                <a:sym typeface="Calibri"/>
              </a:rPr>
              <a:t>: Early March – after staffing conferences</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Public Comment</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Select</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at least </a:t>
            </a:r>
            <a:r>
              <a:rPr b="1" lang="en-US" sz="2800">
                <a:solidFill>
                  <a:schemeClr val="dk1"/>
                </a:solidFill>
                <a:latin typeface="Calibri"/>
                <a:ea typeface="Calibri"/>
                <a:cs typeface="Calibri"/>
                <a:sym typeface="Calibri"/>
              </a:rPr>
              <a:t>four (4)</a:t>
            </a:r>
            <a:r>
              <a:rPr lang="en-US" sz="2800">
                <a:solidFill>
                  <a:schemeClr val="dk1"/>
                </a:solidFill>
                <a:latin typeface="Calibri"/>
                <a:ea typeface="Calibri"/>
                <a:cs typeface="Calibri"/>
                <a:sym typeface="Calibri"/>
              </a:rPr>
              <a:t> of meetings that will allow time for public comment.</a:t>
            </a:r>
            <a:endParaRPr b="1" sz="2800">
              <a:solidFill>
                <a:schemeClr val="dk1"/>
              </a:solidFill>
              <a:latin typeface="Calibri"/>
              <a:ea typeface="Calibri"/>
              <a:cs typeface="Calibri"/>
              <a:sym typeface="Calibri"/>
            </a:endParaRPr>
          </a:p>
        </p:txBody>
      </p:sp>
      <p:sp>
        <p:nvSpPr>
          <p:cNvPr id="510" name="Google Shape;510;p57"/>
          <p:cNvSpPr txBox="1"/>
          <p:nvPr/>
        </p:nvSpPr>
        <p:spPr>
          <a:xfrm>
            <a:off x="7341275" y="7568756"/>
            <a:ext cx="7947948"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a:t>
            </a:r>
            <a:endParaRPr/>
          </a:p>
          <a:p>
            <a:pPr indent="0" lvl="0" marL="0" marR="0" rtl="0" algn="ctr">
              <a:spcBef>
                <a:spcPts val="0"/>
              </a:spcBef>
              <a:spcAft>
                <a:spcPts val="0"/>
              </a:spcAft>
              <a:buNone/>
            </a:pPr>
            <a:r>
              <a:rPr b="1" lang="en-US" sz="3600">
                <a:solidFill>
                  <a:srgbClr val="1D1D1B"/>
                </a:solidFill>
                <a:latin typeface="Poppins"/>
                <a:ea typeface="Poppins"/>
                <a:cs typeface="Poppins"/>
                <a:sym typeface="Poppins"/>
              </a:rPr>
              <a:t>Meeting Calendar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grpSp>
        <p:nvGrpSpPr>
          <p:cNvPr id="516" name="Google Shape;516;p58"/>
          <p:cNvGrpSpPr/>
          <p:nvPr/>
        </p:nvGrpSpPr>
        <p:grpSpPr>
          <a:xfrm>
            <a:off x="0" y="-216991"/>
            <a:ext cx="501338" cy="10503991"/>
            <a:chOff x="0" y="-57150"/>
            <a:chExt cx="132040" cy="2766483"/>
          </a:xfrm>
        </p:grpSpPr>
        <p:sp>
          <p:nvSpPr>
            <p:cNvPr id="517" name="Google Shape;517;p58"/>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8" name="Google Shape;518;p58"/>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19" name="Google Shape;519;p58"/>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0" name="Google Shape;520;p58"/>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1" name="Google Shape;521;p58"/>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22" name="Google Shape;522;p58"/>
          <p:cNvGrpSpPr/>
          <p:nvPr/>
        </p:nvGrpSpPr>
        <p:grpSpPr>
          <a:xfrm>
            <a:off x="1494708" y="3530364"/>
            <a:ext cx="5858301" cy="3448098"/>
            <a:chOff x="0" y="-57150"/>
            <a:chExt cx="1542927" cy="908141"/>
          </a:xfrm>
        </p:grpSpPr>
        <p:sp>
          <p:nvSpPr>
            <p:cNvPr id="523" name="Google Shape;523;p58"/>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4" name="Google Shape;524;p58"/>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25" name="Google Shape;525;p58"/>
          <p:cNvSpPr txBox="1"/>
          <p:nvPr/>
        </p:nvSpPr>
        <p:spPr>
          <a:xfrm>
            <a:off x="2147479" y="3941233"/>
            <a:ext cx="4816431" cy="26263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Meeting </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Norms</a:t>
            </a:r>
            <a:endParaRPr/>
          </a:p>
          <a:p>
            <a:pPr indent="0" lvl="0" marL="0" marR="0" rtl="0" algn="l">
              <a:spcBef>
                <a:spcPts val="0"/>
              </a:spcBef>
              <a:spcAft>
                <a:spcPts val="0"/>
              </a:spcAft>
              <a:buNone/>
            </a:pPr>
            <a:r>
              <a:rPr lang="en-US" sz="3200">
                <a:solidFill>
                  <a:srgbClr val="1D1D1B"/>
                </a:solidFill>
                <a:latin typeface="Poppins"/>
                <a:ea typeface="Poppins"/>
                <a:cs typeface="Poppins"/>
                <a:sym typeface="Poppins"/>
              </a:rPr>
              <a:t>The GO Team may change these norms.</a:t>
            </a:r>
            <a:r>
              <a:rPr b="1" lang="en-US" sz="3200">
                <a:solidFill>
                  <a:srgbClr val="1D1D1B"/>
                </a:solidFill>
                <a:latin typeface="Poppins"/>
                <a:ea typeface="Poppins"/>
                <a:cs typeface="Poppins"/>
                <a:sym typeface="Poppins"/>
              </a:rPr>
              <a:t> </a:t>
            </a:r>
            <a:endParaRPr/>
          </a:p>
        </p:txBody>
      </p:sp>
      <p:sp>
        <p:nvSpPr>
          <p:cNvPr id="526" name="Google Shape;526;p58"/>
          <p:cNvSpPr txBox="1"/>
          <p:nvPr/>
        </p:nvSpPr>
        <p:spPr>
          <a:xfrm>
            <a:off x="8204670" y="2433617"/>
            <a:ext cx="9269476" cy="617092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This is a meeting of the GO Team. Only members of the team may participate in the discussion. Any members of the public present are here to quietly observe.</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fully present.</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follow the agenda as noticed to the public and stay on task.</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respectful of each other at all times.</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open-minded.</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invite and welcome contributions of every member and listen to each other.</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respect all ideas and assume good intentions.</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approach differences of opinion with curiosity.</a:t>
            </a:r>
            <a:endParaRPr/>
          </a:p>
        </p:txBody>
      </p:sp>
      <p:sp>
        <p:nvSpPr>
          <p:cNvPr id="527" name="Google Shape;527;p58"/>
          <p:cNvSpPr txBox="1"/>
          <p:nvPr/>
        </p:nvSpPr>
        <p:spPr>
          <a:xfrm>
            <a:off x="8332723" y="1439908"/>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Initial Norms</a:t>
            </a:r>
            <a:endParaRPr/>
          </a:p>
        </p:txBody>
      </p:sp>
      <p:sp>
        <p:nvSpPr>
          <p:cNvPr id="528" name="Google Shape;528;p58"/>
          <p:cNvSpPr txBox="1"/>
          <p:nvPr/>
        </p:nvSpPr>
        <p:spPr>
          <a:xfrm>
            <a:off x="1494708" y="7374526"/>
            <a:ext cx="5858301"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 meeting norms.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1"/>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5" name="Google Shape;225;p41"/>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6" name="Google Shape;226;p41"/>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7" name="Google Shape;227;p41"/>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3">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8" name="Google Shape;228;p41"/>
          <p:cNvSpPr txBox="1"/>
          <p:nvPr/>
        </p:nvSpPr>
        <p:spPr>
          <a:xfrm>
            <a:off x="11972053" y="1866900"/>
            <a:ext cx="6248400" cy="1088893"/>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Agenda</a:t>
            </a:r>
            <a:endParaRPr/>
          </a:p>
        </p:txBody>
      </p:sp>
      <p:sp>
        <p:nvSpPr>
          <p:cNvPr id="229" name="Google Shape;229;p41"/>
          <p:cNvSpPr txBox="1"/>
          <p:nvPr/>
        </p:nvSpPr>
        <p:spPr>
          <a:xfrm>
            <a:off x="4343400" y="329500"/>
            <a:ext cx="8355000" cy="9294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Call to Order</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Roll Call; Establish Quorum </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Action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Agenda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Vacant Positions </a:t>
            </a:r>
            <a:r>
              <a:rPr b="0" i="1" lang="en-US" sz="2000" u="none" cap="none" strike="noStrike">
                <a:solidFill>
                  <a:srgbClr val="0083A9"/>
                </a:solidFill>
                <a:latin typeface="Calibri"/>
                <a:ea typeface="Calibri"/>
                <a:cs typeface="Calibri"/>
                <a:sym typeface="Calibri"/>
              </a:rPr>
              <a:t>(if applicable)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Community Member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Swing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1" lang="en-US" sz="2000" u="none" cap="none" strike="noStrike">
                <a:solidFill>
                  <a:schemeClr val="dk1"/>
                </a:solidFill>
                <a:latin typeface="Calibri"/>
                <a:ea typeface="Calibri"/>
                <a:cs typeface="Calibri"/>
                <a:sym typeface="Calibri"/>
              </a:rPr>
              <a:t>For High Schools</a:t>
            </a:r>
            <a:r>
              <a:rPr b="0" i="0" lang="en-US" sz="2000" u="none" cap="none" strike="noStrike">
                <a:solidFill>
                  <a:schemeClr val="dk1"/>
                </a:solidFill>
                <a:latin typeface="Calibri"/>
                <a:ea typeface="Calibri"/>
                <a:cs typeface="Calibri"/>
                <a:sym typeface="Calibri"/>
              </a:rPr>
              <a:t>: Appoint Student Representatives</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Previous Minutes </a:t>
            </a:r>
            <a:r>
              <a:rPr b="0" i="1" lang="en-US" sz="2000" u="none" cap="none" strike="noStrike">
                <a:solidFill>
                  <a:srgbClr val="0083A9"/>
                </a:solidFill>
                <a:latin typeface="Calibri"/>
                <a:ea typeface="Calibri"/>
                <a:cs typeface="Calibri"/>
                <a:sym typeface="Calibri"/>
              </a:rPr>
              <a:t>(last meeting of 2024-2025 school year)</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Election of Officers and Representatives</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Vice-Chair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Secretary</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Cluster Representative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and Approve Public Comment Protocol</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Set GO Team Meeting Calendar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Confirm/Update, and Adopt GO Team Meeting Norms </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Discussion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Discussion Item 1: </a:t>
            </a:r>
            <a:r>
              <a:rPr lang="en-US" sz="2000">
                <a:solidFill>
                  <a:schemeClr val="dk1"/>
                </a:solidFill>
                <a:latin typeface="Calibri"/>
                <a:ea typeface="Calibri"/>
                <a:cs typeface="Calibri"/>
                <a:sym typeface="Calibri"/>
              </a:rPr>
              <a:t>n/a</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Information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Principal’s Update</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APS Personal Electronic Device Policy (PED)</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Our PED Implementation</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lang="en-US" sz="2000">
                <a:solidFill>
                  <a:schemeClr val="dk1"/>
                </a:solidFill>
                <a:latin typeface="Calibri"/>
                <a:ea typeface="Calibri"/>
                <a:cs typeface="Calibri"/>
                <a:sym typeface="Calibri"/>
              </a:rPr>
              <a:t>Facilities Master Planning - Ms. Miller (Former GO Team Chair)</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Information Items</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Announcements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New GO Team Member Training and Orientation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Adjournment</a:t>
            </a:r>
            <a:endParaRPr sz="2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pSp>
        <p:nvGrpSpPr>
          <p:cNvPr id="534" name="Google Shape;534;p59"/>
          <p:cNvGrpSpPr/>
          <p:nvPr/>
        </p:nvGrpSpPr>
        <p:grpSpPr>
          <a:xfrm>
            <a:off x="0" y="-216991"/>
            <a:ext cx="501338" cy="10503991"/>
            <a:chOff x="0" y="-57150"/>
            <a:chExt cx="132040" cy="2766483"/>
          </a:xfrm>
        </p:grpSpPr>
        <p:sp>
          <p:nvSpPr>
            <p:cNvPr id="535" name="Google Shape;535;p59"/>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6" name="Google Shape;536;p59"/>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37" name="Google Shape;537;p59"/>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8" name="Google Shape;538;p59"/>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9" name="Google Shape;539;p59"/>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40" name="Google Shape;540;p59"/>
          <p:cNvGrpSpPr/>
          <p:nvPr/>
        </p:nvGrpSpPr>
        <p:grpSpPr>
          <a:xfrm>
            <a:off x="9686661" y="2370474"/>
            <a:ext cx="6617311" cy="5387838"/>
            <a:chOff x="0" y="-57150"/>
            <a:chExt cx="1742831" cy="1419019"/>
          </a:xfrm>
        </p:grpSpPr>
        <p:sp>
          <p:nvSpPr>
            <p:cNvPr id="541" name="Google Shape;541;p59"/>
            <p:cNvSpPr/>
            <p:nvPr/>
          </p:nvSpPr>
          <p:spPr>
            <a:xfrm>
              <a:off x="0" y="0"/>
              <a:ext cx="1742831" cy="1361869"/>
            </a:xfrm>
            <a:custGeom>
              <a:rect b="b" l="l" r="r" t="t"/>
              <a:pathLst>
                <a:path extrusionOk="0" h="1361869" w="1742831">
                  <a:moveTo>
                    <a:pt x="0" y="0"/>
                  </a:moveTo>
                  <a:lnTo>
                    <a:pt x="1742831" y="0"/>
                  </a:lnTo>
                  <a:lnTo>
                    <a:pt x="1742831" y="1361869"/>
                  </a:lnTo>
                  <a:lnTo>
                    <a:pt x="0" y="1361869"/>
                  </a:lnTo>
                  <a:close/>
                </a:path>
              </a:pathLst>
            </a:custGeom>
            <a:solidFill>
              <a:srgbClr val="000000">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2" name="Google Shape;542;p59"/>
            <p:cNvSpPr txBox="1"/>
            <p:nvPr/>
          </p:nvSpPr>
          <p:spPr>
            <a:xfrm>
              <a:off x="0" y="-57150"/>
              <a:ext cx="1742831" cy="14190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543" name="Google Shape;543;p59"/>
          <p:cNvGrpSpPr/>
          <p:nvPr/>
        </p:nvGrpSpPr>
        <p:grpSpPr>
          <a:xfrm>
            <a:off x="9144000" y="2002982"/>
            <a:ext cx="6895741" cy="5441899"/>
            <a:chOff x="0" y="-57150"/>
            <a:chExt cx="1816162" cy="1433257"/>
          </a:xfrm>
        </p:grpSpPr>
        <p:sp>
          <p:nvSpPr>
            <p:cNvPr id="544" name="Google Shape;544;p59"/>
            <p:cNvSpPr/>
            <p:nvPr/>
          </p:nvSpPr>
          <p:spPr>
            <a:xfrm>
              <a:off x="0" y="0"/>
              <a:ext cx="1816162" cy="1376107"/>
            </a:xfrm>
            <a:custGeom>
              <a:rect b="b" l="l" r="r" t="t"/>
              <a:pathLst>
                <a:path extrusionOk="0" h="1376107" w="1816162">
                  <a:moveTo>
                    <a:pt x="0" y="0"/>
                  </a:moveTo>
                  <a:lnTo>
                    <a:pt x="1816162" y="0"/>
                  </a:lnTo>
                  <a:lnTo>
                    <a:pt x="1816162" y="1376107"/>
                  </a:lnTo>
                  <a:lnTo>
                    <a:pt x="0" y="1376107"/>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5" name="Google Shape;545;p59"/>
            <p:cNvSpPr txBox="1"/>
            <p:nvPr/>
          </p:nvSpPr>
          <p:spPr>
            <a:xfrm>
              <a:off x="0" y="-57150"/>
              <a:ext cx="1816162" cy="143325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46" name="Google Shape;546;p59"/>
          <p:cNvSpPr txBox="1"/>
          <p:nvPr/>
        </p:nvSpPr>
        <p:spPr>
          <a:xfrm>
            <a:off x="9144000" y="3890914"/>
            <a:ext cx="6895741"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chemeClr val="lt1"/>
                </a:solidFill>
                <a:latin typeface="Poppins"/>
                <a:ea typeface="Poppins"/>
                <a:cs typeface="Poppins"/>
                <a:sym typeface="Poppins"/>
              </a:rPr>
              <a:t>Discussion Items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grpSp>
        <p:nvGrpSpPr>
          <p:cNvPr id="552" name="Google Shape;552;p60"/>
          <p:cNvGrpSpPr/>
          <p:nvPr/>
        </p:nvGrpSpPr>
        <p:grpSpPr>
          <a:xfrm>
            <a:off x="0" y="-216991"/>
            <a:ext cx="501338" cy="10503991"/>
            <a:chOff x="0" y="-57150"/>
            <a:chExt cx="132040" cy="2766483"/>
          </a:xfrm>
        </p:grpSpPr>
        <p:sp>
          <p:nvSpPr>
            <p:cNvPr id="553" name="Google Shape;553;p60"/>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4" name="Google Shape;554;p60"/>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55" name="Google Shape;555;p60"/>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6" name="Google Shape;556;p60"/>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7" name="Google Shape;557;p60"/>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58" name="Google Shape;558;p60"/>
          <p:cNvGrpSpPr/>
          <p:nvPr/>
        </p:nvGrpSpPr>
        <p:grpSpPr>
          <a:xfrm>
            <a:off x="1494708" y="3530364"/>
            <a:ext cx="5858301" cy="3448098"/>
            <a:chOff x="0" y="-57150"/>
            <a:chExt cx="1542927" cy="908141"/>
          </a:xfrm>
        </p:grpSpPr>
        <p:sp>
          <p:nvSpPr>
            <p:cNvPr id="559" name="Google Shape;559;p60"/>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0" name="Google Shape;560;p60"/>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61" name="Google Shape;561;p60"/>
          <p:cNvSpPr txBox="1"/>
          <p:nvPr/>
        </p:nvSpPr>
        <p:spPr>
          <a:xfrm>
            <a:off x="8204670" y="2433617"/>
            <a:ext cx="9269400" cy="3355500"/>
          </a:xfrm>
          <a:prstGeom prst="rect">
            <a:avLst/>
          </a:prstGeom>
          <a:noFill/>
          <a:ln>
            <a:noFill/>
          </a:ln>
        </p:spPr>
        <p:txBody>
          <a:bodyPr anchorCtr="0" anchor="t" bIns="45700" lIns="91425" spcFirstLastPara="1" rIns="91425" wrap="square" tIns="45700">
            <a:spAutoFit/>
          </a:bodyPr>
          <a:lstStyle/>
          <a:p>
            <a:pPr indent="-590550" lvl="0" marL="457200" marR="0" rtl="0" algn="l">
              <a:spcBef>
                <a:spcPts val="600"/>
              </a:spcBef>
              <a:spcAft>
                <a:spcPts val="0"/>
              </a:spcAft>
              <a:buClr>
                <a:schemeClr val="accent1"/>
              </a:buClr>
              <a:buSzPts val="5400"/>
              <a:buFont typeface="Arial"/>
              <a:buChar char="•"/>
            </a:pPr>
            <a:r>
              <a:rPr lang="en-US" sz="5100">
                <a:solidFill>
                  <a:schemeClr val="dk1"/>
                </a:solidFill>
                <a:latin typeface="Calibri"/>
                <a:ea typeface="Calibri"/>
                <a:cs typeface="Calibri"/>
                <a:sym typeface="Calibri"/>
              </a:rPr>
              <a:t>The Milestones Data is scheduled to be released tomorrow </a:t>
            </a:r>
            <a:r>
              <a:rPr lang="en-US" sz="5100">
                <a:solidFill>
                  <a:schemeClr val="dk1"/>
                </a:solidFill>
                <a:latin typeface="Calibri"/>
                <a:ea typeface="Calibri"/>
                <a:cs typeface="Calibri"/>
                <a:sym typeface="Calibri"/>
              </a:rPr>
              <a:t>pending</a:t>
            </a:r>
            <a:r>
              <a:rPr lang="en-US" sz="5100">
                <a:solidFill>
                  <a:schemeClr val="dk1"/>
                </a:solidFill>
                <a:latin typeface="Calibri"/>
                <a:ea typeface="Calibri"/>
                <a:cs typeface="Calibri"/>
                <a:sym typeface="Calibri"/>
              </a:rPr>
              <a:t> no changes.</a:t>
            </a:r>
            <a:endParaRPr sz="5100">
              <a:solidFill>
                <a:schemeClr val="dk1"/>
              </a:solidFill>
              <a:latin typeface="Calibri"/>
              <a:ea typeface="Calibri"/>
              <a:cs typeface="Calibri"/>
              <a:sym typeface="Calibri"/>
            </a:endParaRPr>
          </a:p>
          <a:p>
            <a:pPr indent="0" lvl="0" marL="457200" marR="0" rtl="0" algn="l">
              <a:spcBef>
                <a:spcPts val="600"/>
              </a:spcBef>
              <a:spcAft>
                <a:spcPts val="0"/>
              </a:spcAft>
              <a:buNone/>
            </a:pPr>
            <a:r>
              <a:t/>
            </a:r>
            <a:endParaRPr sz="51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grpSp>
        <p:nvGrpSpPr>
          <p:cNvPr id="567" name="Google Shape;567;p61"/>
          <p:cNvGrpSpPr/>
          <p:nvPr/>
        </p:nvGrpSpPr>
        <p:grpSpPr>
          <a:xfrm>
            <a:off x="0" y="-216991"/>
            <a:ext cx="501338" cy="10503991"/>
            <a:chOff x="0" y="-57150"/>
            <a:chExt cx="132040" cy="2766483"/>
          </a:xfrm>
        </p:grpSpPr>
        <p:sp>
          <p:nvSpPr>
            <p:cNvPr id="568" name="Google Shape;568;p61"/>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9" name="Google Shape;569;p61"/>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70" name="Google Shape;570;p61"/>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1" name="Google Shape;571;p61"/>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2" name="Google Shape;572;p61"/>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73" name="Google Shape;573;p61"/>
          <p:cNvGrpSpPr/>
          <p:nvPr/>
        </p:nvGrpSpPr>
        <p:grpSpPr>
          <a:xfrm>
            <a:off x="9686661" y="2370474"/>
            <a:ext cx="6617311" cy="5387838"/>
            <a:chOff x="0" y="-57150"/>
            <a:chExt cx="1742831" cy="1419019"/>
          </a:xfrm>
        </p:grpSpPr>
        <p:sp>
          <p:nvSpPr>
            <p:cNvPr id="574" name="Google Shape;574;p61"/>
            <p:cNvSpPr/>
            <p:nvPr/>
          </p:nvSpPr>
          <p:spPr>
            <a:xfrm>
              <a:off x="0" y="0"/>
              <a:ext cx="1742831" cy="1361869"/>
            </a:xfrm>
            <a:custGeom>
              <a:rect b="b" l="l" r="r" t="t"/>
              <a:pathLst>
                <a:path extrusionOk="0" h="1361869" w="1742831">
                  <a:moveTo>
                    <a:pt x="0" y="0"/>
                  </a:moveTo>
                  <a:lnTo>
                    <a:pt x="1742831" y="0"/>
                  </a:lnTo>
                  <a:lnTo>
                    <a:pt x="1742831" y="1361869"/>
                  </a:lnTo>
                  <a:lnTo>
                    <a:pt x="0" y="1361869"/>
                  </a:lnTo>
                  <a:close/>
                </a:path>
              </a:pathLst>
            </a:custGeom>
            <a:solidFill>
              <a:srgbClr val="000000">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5" name="Google Shape;575;p61"/>
            <p:cNvSpPr txBox="1"/>
            <p:nvPr/>
          </p:nvSpPr>
          <p:spPr>
            <a:xfrm>
              <a:off x="0" y="-57150"/>
              <a:ext cx="1742831" cy="14190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576" name="Google Shape;576;p61"/>
          <p:cNvGrpSpPr/>
          <p:nvPr/>
        </p:nvGrpSpPr>
        <p:grpSpPr>
          <a:xfrm>
            <a:off x="9144000" y="2002982"/>
            <a:ext cx="6895741" cy="5441899"/>
            <a:chOff x="0" y="-57150"/>
            <a:chExt cx="1816162" cy="1433257"/>
          </a:xfrm>
        </p:grpSpPr>
        <p:sp>
          <p:nvSpPr>
            <p:cNvPr id="577" name="Google Shape;577;p61"/>
            <p:cNvSpPr/>
            <p:nvPr/>
          </p:nvSpPr>
          <p:spPr>
            <a:xfrm>
              <a:off x="0" y="0"/>
              <a:ext cx="1816162" cy="1376107"/>
            </a:xfrm>
            <a:custGeom>
              <a:rect b="b" l="l" r="r" t="t"/>
              <a:pathLst>
                <a:path extrusionOk="0" h="1376107" w="1816162">
                  <a:moveTo>
                    <a:pt x="0" y="0"/>
                  </a:moveTo>
                  <a:lnTo>
                    <a:pt x="1816162" y="0"/>
                  </a:lnTo>
                  <a:lnTo>
                    <a:pt x="1816162" y="1376107"/>
                  </a:lnTo>
                  <a:lnTo>
                    <a:pt x="0" y="1376107"/>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8" name="Google Shape;578;p61"/>
            <p:cNvSpPr txBox="1"/>
            <p:nvPr/>
          </p:nvSpPr>
          <p:spPr>
            <a:xfrm>
              <a:off x="0" y="-57150"/>
              <a:ext cx="1816162" cy="143325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79" name="Google Shape;579;p61"/>
          <p:cNvSpPr txBox="1"/>
          <p:nvPr/>
        </p:nvSpPr>
        <p:spPr>
          <a:xfrm>
            <a:off x="9144000" y="3890914"/>
            <a:ext cx="6895741"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chemeClr val="lt1"/>
                </a:solidFill>
                <a:latin typeface="Poppins"/>
                <a:ea typeface="Poppins"/>
                <a:cs typeface="Poppins"/>
                <a:sym typeface="Poppins"/>
              </a:rPr>
              <a:t>Information Items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grpSp>
        <p:nvGrpSpPr>
          <p:cNvPr id="585" name="Google Shape;585;p62"/>
          <p:cNvGrpSpPr/>
          <p:nvPr/>
        </p:nvGrpSpPr>
        <p:grpSpPr>
          <a:xfrm>
            <a:off x="9144000" y="-199783"/>
            <a:ext cx="9144000" cy="10486784"/>
            <a:chOff x="0" y="-57150"/>
            <a:chExt cx="2408296" cy="2999856"/>
          </a:xfrm>
        </p:grpSpPr>
        <p:sp>
          <p:nvSpPr>
            <p:cNvPr id="586" name="Google Shape;586;p62"/>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7" name="Google Shape;587;p62"/>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88" name="Google Shape;588;p62"/>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9" name="Google Shape;589;p62"/>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90" name="Google Shape;590;p62"/>
          <p:cNvGrpSpPr/>
          <p:nvPr/>
        </p:nvGrpSpPr>
        <p:grpSpPr>
          <a:xfrm>
            <a:off x="10659804" y="862740"/>
            <a:ext cx="6066628" cy="7808841"/>
            <a:chOff x="0" y="-57150"/>
            <a:chExt cx="1597795" cy="1113650"/>
          </a:xfrm>
        </p:grpSpPr>
        <p:sp>
          <p:nvSpPr>
            <p:cNvPr id="591" name="Google Shape;591;p62"/>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2" name="Google Shape;592;p62"/>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93" name="Google Shape;593;p62"/>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4" name="Google Shape;594;p62"/>
          <p:cNvSpPr txBox="1"/>
          <p:nvPr/>
        </p:nvSpPr>
        <p:spPr>
          <a:xfrm>
            <a:off x="10682686" y="4134509"/>
            <a:ext cx="6066628"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Principal’s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Update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grpSp>
        <p:nvGrpSpPr>
          <p:cNvPr id="600" name="Google Shape;600;p63"/>
          <p:cNvGrpSpPr/>
          <p:nvPr/>
        </p:nvGrpSpPr>
        <p:grpSpPr>
          <a:xfrm>
            <a:off x="0" y="-22473"/>
            <a:ext cx="4462834" cy="10309473"/>
            <a:chOff x="0" y="-57150"/>
            <a:chExt cx="1175397" cy="2766483"/>
          </a:xfrm>
        </p:grpSpPr>
        <p:sp>
          <p:nvSpPr>
            <p:cNvPr id="601" name="Google Shape;601;p63"/>
            <p:cNvSpPr/>
            <p:nvPr/>
          </p:nvSpPr>
          <p:spPr>
            <a:xfrm>
              <a:off x="0" y="0"/>
              <a:ext cx="1175397" cy="2709333"/>
            </a:xfrm>
            <a:custGeom>
              <a:rect b="b" l="l" r="r" t="t"/>
              <a:pathLst>
                <a:path extrusionOk="0" h="2709333" w="1175397">
                  <a:moveTo>
                    <a:pt x="0" y="0"/>
                  </a:moveTo>
                  <a:lnTo>
                    <a:pt x="1175397" y="0"/>
                  </a:lnTo>
                  <a:lnTo>
                    <a:pt x="1175397" y="2709333"/>
                  </a:lnTo>
                  <a:lnTo>
                    <a:pt x="0" y="270933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2" name="Google Shape;602;p63"/>
            <p:cNvSpPr txBox="1"/>
            <p:nvPr/>
          </p:nvSpPr>
          <p:spPr>
            <a:xfrm>
              <a:off x="0" y="-57150"/>
              <a:ext cx="1175397" cy="2766483"/>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03" name="Google Shape;603;p63"/>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4" name="Google Shape;604;p63"/>
          <p:cNvSpPr/>
          <p:nvPr/>
        </p:nvSpPr>
        <p:spPr>
          <a:xfrm>
            <a:off x="2726327"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5" name="Google Shape;605;p63"/>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id="606" name="Google Shape;606;p63" title="Screenshot 2025-08-07 at 4.34.21 PM.png"/>
          <p:cNvPicPr preferRelativeResize="0"/>
          <p:nvPr/>
        </p:nvPicPr>
        <p:blipFill>
          <a:blip r:embed="rId6">
            <a:alphaModFix/>
          </a:blip>
          <a:stretch>
            <a:fillRect/>
          </a:stretch>
        </p:blipFill>
        <p:spPr>
          <a:xfrm>
            <a:off x="941900" y="304350"/>
            <a:ext cx="7026399" cy="9021225"/>
          </a:xfrm>
          <a:prstGeom prst="rect">
            <a:avLst/>
          </a:prstGeom>
          <a:noFill/>
          <a:ln>
            <a:noFill/>
          </a:ln>
        </p:spPr>
      </p:pic>
      <p:pic>
        <p:nvPicPr>
          <p:cNvPr id="607" name="Google Shape;607;p63" title="Screenshot 2025-08-07 at 4.34.55 PM.png"/>
          <p:cNvPicPr preferRelativeResize="0"/>
          <p:nvPr/>
        </p:nvPicPr>
        <p:blipFill>
          <a:blip r:embed="rId7">
            <a:alphaModFix/>
          </a:blip>
          <a:stretch>
            <a:fillRect/>
          </a:stretch>
        </p:blipFill>
        <p:spPr>
          <a:xfrm>
            <a:off x="8352825" y="432675"/>
            <a:ext cx="6761133" cy="88929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grpSp>
        <p:nvGrpSpPr>
          <p:cNvPr id="613" name="Google Shape;613;p64"/>
          <p:cNvGrpSpPr/>
          <p:nvPr/>
        </p:nvGrpSpPr>
        <p:grpSpPr>
          <a:xfrm>
            <a:off x="12787099" y="449190"/>
            <a:ext cx="5500901" cy="6970927"/>
            <a:chOff x="0" y="-57150"/>
            <a:chExt cx="1572132" cy="1835964"/>
          </a:xfrm>
        </p:grpSpPr>
        <p:sp>
          <p:nvSpPr>
            <p:cNvPr id="614" name="Google Shape;614;p64"/>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5" name="Google Shape;615;p64"/>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16" name="Google Shape;616;p64"/>
          <p:cNvSpPr/>
          <p:nvPr/>
        </p:nvSpPr>
        <p:spPr>
          <a:xfrm>
            <a:off x="16898127" y="5788357"/>
            <a:ext cx="1389873"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7" name="Google Shape;617;p64"/>
          <p:cNvSpPr/>
          <p:nvPr/>
        </p:nvSpPr>
        <p:spPr>
          <a:xfrm flipH="1" rot="10800000">
            <a:off x="-1" y="3730957"/>
            <a:ext cx="1472253"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8" name="Google Shape;618;p64"/>
          <p:cNvSpPr/>
          <p:nvPr/>
        </p:nvSpPr>
        <p:spPr>
          <a:xfrm>
            <a:off x="670555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619" name="Google Shape;619;p64"/>
          <p:cNvGrpSpPr/>
          <p:nvPr/>
        </p:nvGrpSpPr>
        <p:grpSpPr>
          <a:xfrm>
            <a:off x="13639800" y="957099"/>
            <a:ext cx="3653970" cy="4722762"/>
            <a:chOff x="0" y="-57150"/>
            <a:chExt cx="962362" cy="1243855"/>
          </a:xfrm>
        </p:grpSpPr>
        <p:sp>
          <p:nvSpPr>
            <p:cNvPr id="620" name="Google Shape;620;p64"/>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1" name="Google Shape;621;p64"/>
            <p:cNvSpPr txBox="1"/>
            <p:nvPr/>
          </p:nvSpPr>
          <p:spPr>
            <a:xfrm>
              <a:off x="0" y="-57150"/>
              <a:ext cx="962361" cy="124385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22" name="Google Shape;622;p64"/>
          <p:cNvSpPr txBox="1"/>
          <p:nvPr/>
        </p:nvSpPr>
        <p:spPr>
          <a:xfrm>
            <a:off x="13818209" y="1174090"/>
            <a:ext cx="3292798" cy="450577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PED</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Policy</a:t>
            </a:r>
            <a:endParaRPr/>
          </a:p>
        </p:txBody>
      </p:sp>
      <p:sp>
        <p:nvSpPr>
          <p:cNvPr id="623" name="Google Shape;623;p64"/>
          <p:cNvSpPr txBox="1"/>
          <p:nvPr/>
        </p:nvSpPr>
        <p:spPr>
          <a:xfrm>
            <a:off x="2043208" y="866879"/>
            <a:ext cx="10172934" cy="409342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accent1"/>
              </a:buClr>
              <a:buSzPts val="3000"/>
              <a:buFont typeface="Noto Sans Symbols"/>
              <a:buChar char="⮚"/>
            </a:pPr>
            <a:r>
              <a:rPr b="1" lang="en-US" sz="3000">
                <a:solidFill>
                  <a:schemeClr val="dk1"/>
                </a:solidFill>
                <a:latin typeface="Calibri"/>
                <a:ea typeface="Calibri"/>
                <a:cs typeface="Calibri"/>
                <a:sym typeface="Calibri"/>
              </a:rPr>
              <a:t>Starting this school year (2025–2026)</a:t>
            </a:r>
            <a:r>
              <a:rPr lang="en-US" sz="3000">
                <a:solidFill>
                  <a:schemeClr val="dk1"/>
                </a:solidFill>
                <a:latin typeface="Calibri"/>
                <a:ea typeface="Calibri"/>
                <a:cs typeface="Calibri"/>
                <a:sym typeface="Calibri"/>
              </a:rPr>
              <a:t>, students will be asked to keep their phones “up and away” during the school day.</a:t>
            </a:r>
            <a:endParaRPr/>
          </a:p>
          <a:p>
            <a:pPr indent="-457200" lvl="0" marL="457200" marR="0" rtl="0" algn="l">
              <a:spcBef>
                <a:spcPts val="1200"/>
              </a:spcBef>
              <a:spcAft>
                <a:spcPts val="0"/>
              </a:spcAft>
              <a:buClr>
                <a:schemeClr val="accent1"/>
              </a:buClr>
              <a:buSzPts val="3000"/>
              <a:buFont typeface="Noto Sans Symbols"/>
              <a:buChar char="⮚"/>
            </a:pPr>
            <a:r>
              <a:rPr lang="en-US" sz="3000">
                <a:solidFill>
                  <a:schemeClr val="dk1"/>
                </a:solidFill>
                <a:latin typeface="Calibri"/>
                <a:ea typeface="Calibri"/>
                <a:cs typeface="Calibri"/>
                <a:sym typeface="Calibri"/>
              </a:rPr>
              <a:t>Our </a:t>
            </a:r>
            <a:r>
              <a:rPr b="1" lang="en-US" sz="3000" u="sng">
                <a:solidFill>
                  <a:schemeClr val="hlink"/>
                </a:solidFill>
                <a:latin typeface="Calibri"/>
                <a:ea typeface="Calibri"/>
                <a:cs typeface="Calibri"/>
                <a:sym typeface="Calibri"/>
                <a:hlinkClick r:id="rId5"/>
              </a:rPr>
              <a:t>Personal Electronic Device policy</a:t>
            </a:r>
            <a:r>
              <a:rPr lang="en-US" sz="3000">
                <a:solidFill>
                  <a:schemeClr val="dk1"/>
                </a:solidFill>
                <a:latin typeface="Calibri"/>
                <a:ea typeface="Calibri"/>
                <a:cs typeface="Calibri"/>
                <a:sym typeface="Calibri"/>
              </a:rPr>
              <a:t> is a long-standing Board policy designed to support a focused, respectful, and distraction-free learning environment for everyone.</a:t>
            </a:r>
            <a:endParaRPr/>
          </a:p>
          <a:p>
            <a:pPr indent="-457200" lvl="0" marL="457200" marR="0" rtl="0" algn="l">
              <a:spcBef>
                <a:spcPts val="1200"/>
              </a:spcBef>
              <a:spcAft>
                <a:spcPts val="0"/>
              </a:spcAft>
              <a:buClr>
                <a:schemeClr val="accent1"/>
              </a:buClr>
              <a:buSzPts val="3000"/>
              <a:buFont typeface="Noto Sans Symbols"/>
              <a:buChar char="⮚"/>
            </a:pPr>
            <a:r>
              <a:rPr lang="en-US" sz="3000">
                <a:solidFill>
                  <a:schemeClr val="dk1"/>
                </a:solidFill>
                <a:latin typeface="Calibri"/>
                <a:ea typeface="Calibri"/>
                <a:cs typeface="Calibri"/>
                <a:sym typeface="Calibri"/>
              </a:rPr>
              <a:t>Additionally, </a:t>
            </a:r>
            <a:r>
              <a:rPr b="1" lang="en-US" sz="3000">
                <a:solidFill>
                  <a:schemeClr val="dk1"/>
                </a:solidFill>
                <a:latin typeface="Calibri"/>
                <a:ea typeface="Calibri"/>
                <a:cs typeface="Calibri"/>
                <a:sym typeface="Calibri"/>
              </a:rPr>
              <a:t>next school year (2026–2027)</a:t>
            </a:r>
            <a:r>
              <a:rPr lang="en-US" sz="3000">
                <a:solidFill>
                  <a:schemeClr val="dk1"/>
                </a:solidFill>
                <a:latin typeface="Calibri"/>
                <a:ea typeface="Calibri"/>
                <a:cs typeface="Calibri"/>
                <a:sym typeface="Calibri"/>
              </a:rPr>
              <a:t>, in line with a new state law (</a:t>
            </a:r>
            <a:r>
              <a:rPr b="1" lang="en-US" sz="3000" u="sng">
                <a:solidFill>
                  <a:schemeClr val="hlink"/>
                </a:solidFill>
                <a:latin typeface="Calibri"/>
                <a:ea typeface="Calibri"/>
                <a:cs typeface="Calibri"/>
                <a:sym typeface="Calibri"/>
                <a:hlinkClick r:id="rId6"/>
              </a:rPr>
              <a:t>HB340</a:t>
            </a:r>
            <a:r>
              <a:rPr lang="en-US" sz="3000">
                <a:solidFill>
                  <a:schemeClr val="dk1"/>
                </a:solidFill>
                <a:latin typeface="Calibri"/>
                <a:ea typeface="Calibri"/>
                <a:cs typeface="Calibri"/>
                <a:sym typeface="Calibri"/>
              </a:rPr>
              <a:t>), this will expand to include other personal devices like smartwatches, tablets, and headphones. </a:t>
            </a:r>
            <a:endParaRPr/>
          </a:p>
        </p:txBody>
      </p:sp>
      <p:sp>
        <p:nvSpPr>
          <p:cNvPr id="624" name="Google Shape;624;p64">
            <a:hlinkClick r:id="rId7"/>
          </p:cNvPr>
          <p:cNvSpPr txBox="1"/>
          <p:nvPr/>
        </p:nvSpPr>
        <p:spPr>
          <a:xfrm>
            <a:off x="2566755" y="6596765"/>
            <a:ext cx="4114800" cy="1938992"/>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APS Board Policy</a:t>
            </a:r>
            <a:endParaRPr/>
          </a:p>
        </p:txBody>
      </p:sp>
      <p:sp>
        <p:nvSpPr>
          <p:cNvPr id="625" name="Google Shape;625;p64">
            <a:hlinkClick r:id="rId8"/>
          </p:cNvPr>
          <p:cNvSpPr txBox="1"/>
          <p:nvPr/>
        </p:nvSpPr>
        <p:spPr>
          <a:xfrm>
            <a:off x="7088643" y="6605501"/>
            <a:ext cx="4114800" cy="1938992"/>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APS PED Regulation</a:t>
            </a:r>
            <a:endParaRPr/>
          </a:p>
        </p:txBody>
      </p:sp>
      <p:sp>
        <p:nvSpPr>
          <p:cNvPr id="626" name="Google Shape;626;p64"/>
          <p:cNvSpPr txBox="1"/>
          <p:nvPr/>
        </p:nvSpPr>
        <p:spPr>
          <a:xfrm>
            <a:off x="2414590" y="5502029"/>
            <a:ext cx="934810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4"/>
                </a:solidFill>
                <a:latin typeface="Calibri"/>
                <a:ea typeface="Calibri"/>
                <a:cs typeface="Calibri"/>
                <a:sym typeface="Calibri"/>
              </a:rPr>
              <a:t>Click the boxes below for the: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grpSp>
        <p:nvGrpSpPr>
          <p:cNvPr id="632" name="Google Shape;632;p65"/>
          <p:cNvGrpSpPr/>
          <p:nvPr/>
        </p:nvGrpSpPr>
        <p:grpSpPr>
          <a:xfrm>
            <a:off x="12787099" y="449188"/>
            <a:ext cx="5500890" cy="6971108"/>
            <a:chOff x="0" y="-57150"/>
            <a:chExt cx="1572132" cy="1836000"/>
          </a:xfrm>
        </p:grpSpPr>
        <p:sp>
          <p:nvSpPr>
            <p:cNvPr id="633" name="Google Shape;633;p65"/>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4" name="Google Shape;634;p65"/>
            <p:cNvSpPr txBox="1"/>
            <p:nvPr/>
          </p:nvSpPr>
          <p:spPr>
            <a:xfrm>
              <a:off x="0" y="-57150"/>
              <a:ext cx="1572000" cy="1836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35" name="Google Shape;635;p65"/>
          <p:cNvSpPr/>
          <p:nvPr/>
        </p:nvSpPr>
        <p:spPr>
          <a:xfrm>
            <a:off x="16898127" y="5788357"/>
            <a:ext cx="1392190"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6" name="Google Shape;636;p65"/>
          <p:cNvSpPr/>
          <p:nvPr/>
        </p:nvSpPr>
        <p:spPr>
          <a:xfrm flipH="1" rot="10800000">
            <a:off x="-1" y="3730957"/>
            <a:ext cx="1470626"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637" name="Google Shape;637;p65"/>
          <p:cNvGrpSpPr/>
          <p:nvPr/>
        </p:nvGrpSpPr>
        <p:grpSpPr>
          <a:xfrm>
            <a:off x="13639800" y="957097"/>
            <a:ext cx="3654137" cy="4722793"/>
            <a:chOff x="0" y="-57150"/>
            <a:chExt cx="962400" cy="1243855"/>
          </a:xfrm>
        </p:grpSpPr>
        <p:sp>
          <p:nvSpPr>
            <p:cNvPr id="638" name="Google Shape;638;p65"/>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9" name="Google Shape;639;p65"/>
            <p:cNvSpPr txBox="1"/>
            <p:nvPr/>
          </p:nvSpPr>
          <p:spPr>
            <a:xfrm>
              <a:off x="0" y="-57150"/>
              <a:ext cx="962400" cy="12438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40" name="Google Shape;640;p65"/>
          <p:cNvSpPr txBox="1"/>
          <p:nvPr/>
        </p:nvSpPr>
        <p:spPr>
          <a:xfrm>
            <a:off x="2042371" y="332504"/>
            <a:ext cx="10173000" cy="9327900"/>
          </a:xfrm>
          <a:prstGeom prst="rect">
            <a:avLst/>
          </a:prstGeom>
          <a:noFill/>
          <a:ln>
            <a:noFill/>
          </a:ln>
        </p:spPr>
        <p:txBody>
          <a:bodyPr anchorCtr="0" anchor="t" bIns="45700" lIns="91425" spcFirstLastPara="1" rIns="91425" wrap="square" tIns="45700">
            <a:spAutoFit/>
          </a:bodyPr>
          <a:lstStyle/>
          <a:p>
            <a:pPr indent="0" lvl="0" marL="457200" marR="0" rtl="0" algn="ctr">
              <a:spcBef>
                <a:spcPts val="0"/>
              </a:spcBef>
              <a:spcAft>
                <a:spcPts val="0"/>
              </a:spcAft>
              <a:buNone/>
            </a:pPr>
            <a:r>
              <a:rPr b="1" lang="en-US" sz="15000">
                <a:solidFill>
                  <a:schemeClr val="dk1"/>
                </a:solidFill>
                <a:latin typeface="Calibri"/>
                <a:ea typeface="Calibri"/>
                <a:cs typeface="Calibri"/>
                <a:sym typeface="Calibri"/>
              </a:rPr>
              <a:t>Update on Facilities Master Planning</a:t>
            </a:r>
            <a:endParaRPr sz="15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grpSp>
        <p:nvGrpSpPr>
          <p:cNvPr id="646" name="Google Shape;646;p66"/>
          <p:cNvGrpSpPr/>
          <p:nvPr/>
        </p:nvGrpSpPr>
        <p:grpSpPr>
          <a:xfrm>
            <a:off x="0" y="-216991"/>
            <a:ext cx="501338" cy="10503991"/>
            <a:chOff x="0" y="-57150"/>
            <a:chExt cx="132040" cy="2766483"/>
          </a:xfrm>
        </p:grpSpPr>
        <p:sp>
          <p:nvSpPr>
            <p:cNvPr id="647" name="Google Shape;647;p66"/>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8" name="Google Shape;648;p66"/>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49" name="Google Shape;649;p66"/>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0" name="Google Shape;650;p66"/>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1" name="Google Shape;651;p66"/>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652" name="Google Shape;652;p66"/>
          <p:cNvGrpSpPr/>
          <p:nvPr/>
        </p:nvGrpSpPr>
        <p:grpSpPr>
          <a:xfrm>
            <a:off x="1494708" y="3530364"/>
            <a:ext cx="5858301" cy="3448098"/>
            <a:chOff x="0" y="-57150"/>
            <a:chExt cx="1542927" cy="908141"/>
          </a:xfrm>
        </p:grpSpPr>
        <p:sp>
          <p:nvSpPr>
            <p:cNvPr id="653" name="Google Shape;653;p66"/>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4" name="Google Shape;654;p66"/>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pic>
        <p:nvPicPr>
          <p:cNvPr id="655" name="Google Shape;655;p66"/>
          <p:cNvPicPr preferRelativeResize="0"/>
          <p:nvPr/>
        </p:nvPicPr>
        <p:blipFill>
          <a:blip r:embed="rId6">
            <a:alphaModFix/>
          </a:blip>
          <a:stretch>
            <a:fillRect/>
          </a:stretch>
        </p:blipFill>
        <p:spPr>
          <a:xfrm>
            <a:off x="1139677" y="1938297"/>
            <a:ext cx="15138300" cy="5769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id="660" name="Google Shape;660;p67"/>
          <p:cNvPicPr preferRelativeResize="0"/>
          <p:nvPr/>
        </p:nvPicPr>
        <p:blipFill>
          <a:blip r:embed="rId3">
            <a:alphaModFix/>
          </a:blip>
          <a:stretch>
            <a:fillRect/>
          </a:stretch>
        </p:blipFill>
        <p:spPr>
          <a:xfrm>
            <a:off x="1353250" y="654825"/>
            <a:ext cx="7151900" cy="8977349"/>
          </a:xfrm>
          <a:prstGeom prst="rect">
            <a:avLst/>
          </a:prstGeom>
          <a:noFill/>
          <a:ln>
            <a:noFill/>
          </a:ln>
        </p:spPr>
      </p:pic>
      <p:sp>
        <p:nvSpPr>
          <p:cNvPr id="661" name="Google Shape;661;p67"/>
          <p:cNvSpPr txBox="1"/>
          <p:nvPr>
            <p:ph type="title"/>
          </p:nvPr>
        </p:nvSpPr>
        <p:spPr>
          <a:xfrm>
            <a:off x="9021550" y="890050"/>
            <a:ext cx="8643000" cy="1145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lang="en-US"/>
              <a:t>Sign ups are available monthly.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p68" title="Birthdays on the Board (7).png"/>
          <p:cNvPicPr preferRelativeResize="0"/>
          <p:nvPr/>
        </p:nvPicPr>
        <p:blipFill>
          <a:blip r:embed="rId3">
            <a:alphaModFix/>
          </a:blip>
          <a:stretch>
            <a:fillRect/>
          </a:stretch>
        </p:blipFill>
        <p:spPr>
          <a:xfrm>
            <a:off x="541900" y="440400"/>
            <a:ext cx="17204246" cy="93432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pSp>
        <p:nvGrpSpPr>
          <p:cNvPr id="235" name="Google Shape;235;p42"/>
          <p:cNvGrpSpPr/>
          <p:nvPr/>
        </p:nvGrpSpPr>
        <p:grpSpPr>
          <a:xfrm>
            <a:off x="9144000" y="-199783"/>
            <a:ext cx="9144000" cy="10486784"/>
            <a:chOff x="0" y="-57150"/>
            <a:chExt cx="2408296" cy="2999856"/>
          </a:xfrm>
        </p:grpSpPr>
        <p:sp>
          <p:nvSpPr>
            <p:cNvPr id="236" name="Google Shape;236;p42"/>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7" name="Google Shape;237;p42"/>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38" name="Google Shape;238;p42"/>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9" name="Google Shape;239;p42"/>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240" name="Google Shape;240;p42"/>
          <p:cNvGrpSpPr/>
          <p:nvPr/>
        </p:nvGrpSpPr>
        <p:grpSpPr>
          <a:xfrm>
            <a:off x="10659804" y="862740"/>
            <a:ext cx="6066628" cy="7808841"/>
            <a:chOff x="0" y="-57150"/>
            <a:chExt cx="1597795" cy="1113650"/>
          </a:xfrm>
        </p:grpSpPr>
        <p:sp>
          <p:nvSpPr>
            <p:cNvPr id="241" name="Google Shape;241;p42"/>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2" name="Google Shape;242;p42"/>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43" name="Google Shape;243;p42"/>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4" name="Google Shape;244;p42"/>
          <p:cNvSpPr txBox="1"/>
          <p:nvPr/>
        </p:nvSpPr>
        <p:spPr>
          <a:xfrm>
            <a:off x="10682686" y="1882299"/>
            <a:ext cx="6066628" cy="57697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Interim Secretary</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Call Roll</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Establish Quorum</a:t>
            </a:r>
            <a:endParaRPr/>
          </a:p>
        </p:txBody>
      </p:sp>
      <p:sp>
        <p:nvSpPr>
          <p:cNvPr id="245" name="Google Shape;245;p42"/>
          <p:cNvSpPr txBox="1"/>
          <p:nvPr/>
        </p:nvSpPr>
        <p:spPr>
          <a:xfrm>
            <a:off x="865669" y="2168151"/>
            <a:ext cx="7696200" cy="4524315"/>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appoint an interim secretary </a:t>
            </a:r>
            <a:r>
              <a:rPr b="1" lang="en-US" sz="3600">
                <a:solidFill>
                  <a:schemeClr val="dk1"/>
                </a:solidFill>
                <a:latin typeface="Quattrocento Sans"/>
                <a:ea typeface="Quattrocento Sans"/>
                <a:cs typeface="Quattrocento Sans"/>
                <a:sym typeface="Quattrocento Sans"/>
              </a:rPr>
              <a:t>for this meeting</a:t>
            </a:r>
            <a:r>
              <a:rPr lang="en-US" sz="3600">
                <a:solidFill>
                  <a:schemeClr val="dk1"/>
                </a:solidFill>
                <a:latin typeface="Quattrocento Sans"/>
                <a:ea typeface="Quattrocento Sans"/>
                <a:cs typeface="Quattrocento Sans"/>
                <a:sym typeface="Quattrocento Sans"/>
              </a:rPr>
              <a:t>.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Interim Secretary will call roll of current GO Team members.</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Secretary will announce if the GO Team has a </a:t>
            </a:r>
            <a:r>
              <a:rPr b="1" lang="en-US" sz="3600">
                <a:solidFill>
                  <a:schemeClr val="dk1"/>
                </a:solidFill>
                <a:latin typeface="Quattrocento Sans"/>
                <a:ea typeface="Quattrocento Sans"/>
                <a:cs typeface="Quattrocento Sans"/>
                <a:sym typeface="Quattrocento Sans"/>
              </a:rPr>
              <a:t>quorum.  </a:t>
            </a:r>
            <a:endParaRPr sz="3600">
              <a:solidFill>
                <a:schemeClr val="dk1"/>
              </a:solidFill>
              <a:latin typeface="Quattrocento Sans"/>
              <a:ea typeface="Quattrocento Sans"/>
              <a:cs typeface="Quattrocento Sans"/>
              <a:sym typeface="Quattrocento Sans"/>
            </a:endParaRPr>
          </a:p>
        </p:txBody>
      </p:sp>
      <p:sp>
        <p:nvSpPr>
          <p:cNvPr id="246" name="Google Shape;246;p42"/>
          <p:cNvSpPr txBox="1"/>
          <p:nvPr/>
        </p:nvSpPr>
        <p:spPr>
          <a:xfrm>
            <a:off x="739795" y="6842634"/>
            <a:ext cx="7947900" cy="2112300"/>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meeting can only proceed if a majority of current members are present.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69" title="IMG_0105.jpeg"/>
          <p:cNvPicPr preferRelativeResize="0"/>
          <p:nvPr/>
        </p:nvPicPr>
        <p:blipFill>
          <a:blip r:embed="rId3">
            <a:alphaModFix/>
          </a:blip>
          <a:stretch>
            <a:fillRect/>
          </a:stretch>
        </p:blipFill>
        <p:spPr>
          <a:xfrm>
            <a:off x="5866050" y="113099"/>
            <a:ext cx="7518396" cy="96358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grpSp>
        <p:nvGrpSpPr>
          <p:cNvPr id="677" name="Google Shape;677;p70"/>
          <p:cNvGrpSpPr/>
          <p:nvPr/>
        </p:nvGrpSpPr>
        <p:grpSpPr>
          <a:xfrm>
            <a:off x="9144000" y="-199783"/>
            <a:ext cx="9144000" cy="10486784"/>
            <a:chOff x="0" y="-57150"/>
            <a:chExt cx="2408296" cy="2999856"/>
          </a:xfrm>
        </p:grpSpPr>
        <p:sp>
          <p:nvSpPr>
            <p:cNvPr id="678" name="Google Shape;678;p70"/>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9" name="Google Shape;679;p70"/>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80" name="Google Shape;680;p70"/>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1" name="Google Shape;681;p70"/>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2" name="Google Shape;682;p70"/>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3" name="Google Shape;683;p70"/>
          <p:cNvSpPr txBox="1"/>
          <p:nvPr/>
        </p:nvSpPr>
        <p:spPr>
          <a:xfrm>
            <a:off x="9677400" y="613361"/>
            <a:ext cx="8366731" cy="2865247"/>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1" lang="en-US" sz="9600">
                <a:solidFill>
                  <a:schemeClr val="dk2"/>
                </a:solidFill>
                <a:latin typeface="Quattrocento Sans"/>
                <a:ea typeface="Quattrocento Sans"/>
                <a:cs typeface="Quattrocento Sans"/>
                <a:sym typeface="Quattrocento Sans"/>
              </a:rPr>
              <a:t>SAVE THE DATE</a:t>
            </a:r>
            <a:endParaRPr/>
          </a:p>
        </p:txBody>
      </p:sp>
      <p:sp>
        <p:nvSpPr>
          <p:cNvPr id="684" name="Google Shape;684;p70"/>
          <p:cNvSpPr txBox="1"/>
          <p:nvPr/>
        </p:nvSpPr>
        <p:spPr>
          <a:xfrm>
            <a:off x="10038643" y="6498896"/>
            <a:ext cx="7213912" cy="246221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Saturday</a:t>
            </a:r>
            <a:endParaRPr/>
          </a:p>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September 27</a:t>
            </a:r>
            <a:endParaRPr/>
          </a:p>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8:30 AM – 2:30 PM</a:t>
            </a:r>
            <a:endParaRPr/>
          </a:p>
        </p:txBody>
      </p:sp>
      <p:sp>
        <p:nvSpPr>
          <p:cNvPr id="685" name="Google Shape;685;p70"/>
          <p:cNvSpPr txBox="1"/>
          <p:nvPr/>
        </p:nvSpPr>
        <p:spPr>
          <a:xfrm>
            <a:off x="1013062" y="5547828"/>
            <a:ext cx="7681225" cy="397031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accent1"/>
                </a:solidFill>
                <a:latin typeface="Quattrocento Sans"/>
                <a:ea typeface="Quattrocento Sans"/>
                <a:cs typeface="Quattrocento Sans"/>
                <a:sym typeface="Quattrocento Sans"/>
              </a:rPr>
              <a:t>Come learn more about:</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Your school’s 2025-2030 Strategic Plan</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Stakeholder Engagement</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APS Forward 2040</a:t>
            </a:r>
            <a:endParaRPr/>
          </a:p>
          <a:p>
            <a:pPr indent="0" lvl="0" marL="0" marR="0" rtl="0" algn="ctr">
              <a:spcBef>
                <a:spcPts val="1200"/>
              </a:spcBef>
              <a:spcAft>
                <a:spcPts val="0"/>
              </a:spcAft>
              <a:buNone/>
            </a:pPr>
            <a:r>
              <a:rPr i="1" lang="en-US" sz="4000">
                <a:solidFill>
                  <a:srgbClr val="1D1D1B"/>
                </a:solidFill>
                <a:latin typeface="Quattrocento Sans"/>
                <a:ea typeface="Quattrocento Sans"/>
                <a:cs typeface="Quattrocento Sans"/>
                <a:sym typeface="Quattrocento Sans"/>
              </a:rPr>
              <a:t>…and much more</a:t>
            </a:r>
            <a:endParaRPr/>
          </a:p>
          <a:p>
            <a:pPr indent="0" lvl="0" marL="0" marR="0" rtl="0" algn="ctr">
              <a:spcBef>
                <a:spcPts val="1200"/>
              </a:spcBef>
              <a:spcAft>
                <a:spcPts val="0"/>
              </a:spcAft>
              <a:buNone/>
            </a:pPr>
            <a:r>
              <a:t/>
            </a:r>
            <a:endParaRPr sz="3200">
              <a:solidFill>
                <a:srgbClr val="1D1D1B"/>
              </a:solidFill>
              <a:latin typeface="Quattrocento Sans"/>
              <a:ea typeface="Quattrocento Sans"/>
              <a:cs typeface="Quattrocento Sans"/>
              <a:sym typeface="Quattrocento Sans"/>
            </a:endParaRPr>
          </a:p>
        </p:txBody>
      </p:sp>
      <p:sp>
        <p:nvSpPr>
          <p:cNvPr id="686" name="Google Shape;686;p70"/>
          <p:cNvSpPr txBox="1"/>
          <p:nvPr/>
        </p:nvSpPr>
        <p:spPr>
          <a:xfrm>
            <a:off x="840476" y="3447107"/>
            <a:ext cx="8026396" cy="166199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400">
                <a:solidFill>
                  <a:schemeClr val="dk1"/>
                </a:solidFill>
                <a:latin typeface="Quattrocento Sans"/>
                <a:ea typeface="Quattrocento Sans"/>
                <a:cs typeface="Quattrocento Sans"/>
                <a:sym typeface="Quattrocento Sans"/>
              </a:rPr>
              <a:t>Bring the full GO Team</a:t>
            </a:r>
            <a:endParaRPr/>
          </a:p>
          <a:p>
            <a:pPr indent="0" lvl="0" marL="0" marR="0" rtl="0" algn="ctr">
              <a:spcBef>
                <a:spcPts val="0"/>
              </a:spcBef>
              <a:spcAft>
                <a:spcPts val="0"/>
              </a:spcAft>
              <a:buNone/>
            </a:pPr>
            <a:r>
              <a:rPr b="1" lang="en-US" sz="3200">
                <a:solidFill>
                  <a:schemeClr val="accent5"/>
                </a:solidFill>
                <a:latin typeface="Calibri"/>
                <a:ea typeface="Calibri"/>
                <a:cs typeface="Calibri"/>
                <a:sym typeface="Calibri"/>
              </a:rPr>
              <a:t>Come ready to collaborate, contribute, and create the future!</a:t>
            </a:r>
            <a:r>
              <a:rPr b="1" lang="en-US" sz="3200">
                <a:solidFill>
                  <a:schemeClr val="accent5"/>
                </a:solidFill>
                <a:latin typeface="Quattrocento Sans"/>
                <a:ea typeface="Quattrocento Sans"/>
                <a:cs typeface="Quattrocento Sans"/>
                <a:sym typeface="Quattrocento Sans"/>
              </a:rPr>
              <a:t> </a:t>
            </a:r>
            <a:endParaRPr/>
          </a:p>
        </p:txBody>
      </p:sp>
      <p:sp>
        <p:nvSpPr>
          <p:cNvPr id="687" name="Google Shape;687;p70"/>
          <p:cNvSpPr txBox="1"/>
          <p:nvPr/>
        </p:nvSpPr>
        <p:spPr>
          <a:xfrm>
            <a:off x="9532634" y="3788104"/>
            <a:ext cx="8366731" cy="2025746"/>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lang="en-US" sz="8800">
                <a:solidFill>
                  <a:schemeClr val="lt1"/>
                </a:solidFill>
                <a:latin typeface="Quattrocento Sans"/>
                <a:ea typeface="Quattrocento Sans"/>
                <a:cs typeface="Quattrocento Sans"/>
                <a:sym typeface="Quattrocento Sans"/>
              </a:rPr>
              <a:t>G3 Summit</a:t>
            </a:r>
            <a:endParaRPr/>
          </a:p>
          <a:p>
            <a:pPr indent="0" lvl="0" marL="0" marR="0" rtl="0" algn="ctr">
              <a:spcBef>
                <a:spcPts val="0"/>
              </a:spcBef>
              <a:spcAft>
                <a:spcPts val="0"/>
              </a:spcAft>
              <a:buNone/>
            </a:pPr>
            <a:r>
              <a:rPr lang="en-US" sz="4400">
                <a:solidFill>
                  <a:schemeClr val="dk1"/>
                </a:solidFill>
                <a:latin typeface="Quattrocento Sans"/>
                <a:ea typeface="Quattrocento Sans"/>
                <a:cs typeface="Quattrocento Sans"/>
                <a:sym typeface="Quattrocento Sans"/>
              </a:rPr>
              <a:t>Go</a:t>
            </a:r>
            <a:r>
              <a:rPr b="1" lang="en-US" sz="4400">
                <a:solidFill>
                  <a:schemeClr val="accent2"/>
                </a:solidFill>
                <a:latin typeface="Quattrocento Sans"/>
                <a:ea typeface="Quattrocento Sans"/>
                <a:cs typeface="Quattrocento Sans"/>
                <a:sym typeface="Quattrocento Sans"/>
              </a:rPr>
              <a:t>.</a:t>
            </a:r>
            <a:r>
              <a:rPr lang="en-US" sz="4400">
                <a:solidFill>
                  <a:schemeClr val="dk1"/>
                </a:solidFill>
                <a:latin typeface="Quattrocento Sans"/>
                <a:ea typeface="Quattrocento Sans"/>
                <a:cs typeface="Quattrocento Sans"/>
                <a:sym typeface="Quattrocento Sans"/>
              </a:rPr>
              <a:t>Grow</a:t>
            </a:r>
            <a:r>
              <a:rPr b="1" lang="en-US" sz="4400">
                <a:solidFill>
                  <a:schemeClr val="accent2"/>
                </a:solidFill>
                <a:latin typeface="Quattrocento Sans"/>
                <a:ea typeface="Quattrocento Sans"/>
                <a:cs typeface="Quattrocento Sans"/>
                <a:sym typeface="Quattrocento Sans"/>
              </a:rPr>
              <a:t>.</a:t>
            </a:r>
            <a:r>
              <a:rPr lang="en-US" sz="4400">
                <a:solidFill>
                  <a:schemeClr val="dk1"/>
                </a:solidFill>
                <a:latin typeface="Quattrocento Sans"/>
                <a:ea typeface="Quattrocento Sans"/>
                <a:cs typeface="Quattrocento Sans"/>
                <a:sym typeface="Quattrocento Sans"/>
              </a:rPr>
              <a:t>Govern</a:t>
            </a:r>
            <a:r>
              <a:rPr b="1" lang="en-US" sz="4400">
                <a:solidFill>
                  <a:schemeClr val="accent2"/>
                </a:solidFill>
                <a:latin typeface="Quattrocento Sans"/>
                <a:ea typeface="Quattrocento Sans"/>
                <a:cs typeface="Quattrocento Sans"/>
                <a:sym typeface="Quattrocento Sans"/>
              </a:rPr>
              <a:t>.</a:t>
            </a:r>
            <a:endParaRPr b="1" sz="4400">
              <a:solidFill>
                <a:schemeClr val="accent2"/>
              </a:solidFill>
              <a:latin typeface="Quattrocento Sans"/>
              <a:ea typeface="Quattrocento Sans"/>
              <a:cs typeface="Quattrocento Sans"/>
              <a:sym typeface="Quattrocento Sans"/>
            </a:endParaRPr>
          </a:p>
        </p:txBody>
      </p:sp>
      <p:sp>
        <p:nvSpPr>
          <p:cNvPr id="688" name="Google Shape;688;p70"/>
          <p:cNvSpPr txBox="1"/>
          <p:nvPr/>
        </p:nvSpPr>
        <p:spPr>
          <a:xfrm>
            <a:off x="1615175" y="1856481"/>
            <a:ext cx="64770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chemeClr val="accent1"/>
                </a:solidFill>
                <a:latin typeface="Quattrocento Sans"/>
                <a:ea typeface="Quattrocento Sans"/>
                <a:cs typeface="Quattrocento Sans"/>
                <a:sym typeface="Quattrocento Sans"/>
              </a:rPr>
              <a:t>IN-PERSON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grpSp>
        <p:nvGrpSpPr>
          <p:cNvPr id="694" name="Google Shape;694;p71"/>
          <p:cNvGrpSpPr/>
          <p:nvPr/>
        </p:nvGrpSpPr>
        <p:grpSpPr>
          <a:xfrm>
            <a:off x="0" y="-22473"/>
            <a:ext cx="9073739" cy="10309473"/>
            <a:chOff x="0" y="-57150"/>
            <a:chExt cx="2389791" cy="2766483"/>
          </a:xfrm>
        </p:grpSpPr>
        <p:sp>
          <p:nvSpPr>
            <p:cNvPr id="695" name="Google Shape;695;p71"/>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6" name="Google Shape;696;p71"/>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97" name="Google Shape;697;p71"/>
          <p:cNvGrpSpPr/>
          <p:nvPr/>
        </p:nvGrpSpPr>
        <p:grpSpPr>
          <a:xfrm>
            <a:off x="12420163" y="9047443"/>
            <a:ext cx="5867837" cy="1239557"/>
            <a:chOff x="0" y="-57150"/>
            <a:chExt cx="1684909" cy="326468"/>
          </a:xfrm>
        </p:grpSpPr>
        <p:sp>
          <p:nvSpPr>
            <p:cNvPr id="698" name="Google Shape;698;p71"/>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9" name="Google Shape;699;p71"/>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700" name="Google Shape;700;p71"/>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1" name="Google Shape;701;p71"/>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2" name="Google Shape;702;p71"/>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Classroom with solid fill" id="703" name="Google Shape;703;p71"/>
          <p:cNvPicPr preferRelativeResize="0"/>
          <p:nvPr/>
        </p:nvPicPr>
        <p:blipFill rotWithShape="1">
          <a:blip r:embed="rId6">
            <a:alphaModFix/>
          </a:blip>
          <a:srcRect b="0" l="0" r="0" t="0"/>
          <a:stretch/>
        </p:blipFill>
        <p:spPr>
          <a:xfrm>
            <a:off x="990600" y="2379690"/>
            <a:ext cx="6934200" cy="6934200"/>
          </a:xfrm>
          <a:prstGeom prst="rect">
            <a:avLst/>
          </a:prstGeom>
          <a:noFill/>
          <a:ln>
            <a:noFill/>
          </a:ln>
        </p:spPr>
      </p:pic>
      <p:sp>
        <p:nvSpPr>
          <p:cNvPr id="704" name="Google Shape;704;p71"/>
          <p:cNvSpPr txBox="1"/>
          <p:nvPr/>
        </p:nvSpPr>
        <p:spPr>
          <a:xfrm>
            <a:off x="9699699" y="491877"/>
            <a:ext cx="7552856" cy="82484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u="sng">
                <a:solidFill>
                  <a:schemeClr val="accent1"/>
                </a:solidFill>
                <a:latin typeface="Calibri"/>
                <a:ea typeface="Calibri"/>
                <a:cs typeface="Calibri"/>
                <a:sym typeface="Calibri"/>
              </a:rPr>
              <a:t>GO Team Members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3600">
                <a:solidFill>
                  <a:schemeClr val="dk1"/>
                </a:solidFill>
                <a:latin typeface="Calibri"/>
                <a:ea typeface="Calibri"/>
                <a:cs typeface="Calibri"/>
                <a:sym typeface="Calibri"/>
              </a:rPr>
              <a:t>Remember to complete your training.</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As outlined in Section 2.14 of the GO Team Handbook, GO Team members are </a:t>
            </a:r>
            <a:r>
              <a:rPr b="1" lang="en-US" sz="3600">
                <a:solidFill>
                  <a:schemeClr val="accent1"/>
                </a:solidFill>
                <a:latin typeface="Calibri"/>
                <a:ea typeface="Calibri"/>
                <a:cs typeface="Calibri"/>
                <a:sym typeface="Calibri"/>
              </a:rPr>
              <a:t>required to complete</a:t>
            </a:r>
            <a:r>
              <a:rPr lang="en-US" sz="3600">
                <a:solidFill>
                  <a:schemeClr val="dk1"/>
                </a:solidFill>
                <a:latin typeface="Calibri"/>
                <a:ea typeface="Calibri"/>
                <a:cs typeface="Calibri"/>
                <a:sym typeface="Calibri"/>
              </a:rPr>
              <a:t> orientation within </a:t>
            </a:r>
            <a:r>
              <a:rPr b="1" lang="en-US" sz="3600">
                <a:solidFill>
                  <a:schemeClr val="accent1"/>
                </a:solidFill>
                <a:latin typeface="Calibri"/>
                <a:ea typeface="Calibri"/>
                <a:cs typeface="Calibri"/>
                <a:sym typeface="Calibri"/>
              </a:rPr>
              <a:t>one year</a:t>
            </a:r>
            <a:r>
              <a:rPr lang="en-US" sz="3600">
                <a:solidFill>
                  <a:schemeClr val="dk1"/>
                </a:solidFill>
                <a:latin typeface="Calibri"/>
                <a:ea typeface="Calibri"/>
                <a:cs typeface="Calibri"/>
                <a:sym typeface="Calibri"/>
              </a:rPr>
              <a:t> of joining the team and must be renewed every four years.</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Failure to complete this training will result in removal from the GO Team</a:t>
            </a:r>
            <a:endParaRPr/>
          </a:p>
          <a:p>
            <a:pPr indent="0" lvl="0" marL="0" marR="0" rtl="0" algn="l">
              <a:spcBef>
                <a:spcPts val="120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Contact the GO Team Office if you have any questions.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2"/>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1" name="Google Shape;711;p72"/>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2" name="Google Shape;712;p72"/>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3" name="Google Shape;713;p72"/>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5">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4" name="Google Shape;714;p72"/>
          <p:cNvSpPr txBox="1"/>
          <p:nvPr/>
        </p:nvSpPr>
        <p:spPr>
          <a:xfrm>
            <a:off x="2805831" y="4003040"/>
            <a:ext cx="12676338" cy="125221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8799">
                <a:solidFill>
                  <a:srgbClr val="1D1D1B"/>
                </a:solidFill>
                <a:latin typeface="Poppins"/>
                <a:ea typeface="Poppins"/>
                <a:cs typeface="Poppins"/>
                <a:sym typeface="Poppins"/>
              </a:rPr>
              <a:t>THANK YOU</a:t>
            </a:r>
            <a:endParaRPr/>
          </a:p>
        </p:txBody>
      </p:sp>
      <p:sp>
        <p:nvSpPr>
          <p:cNvPr id="715" name="Google Shape;715;p72"/>
          <p:cNvSpPr txBox="1"/>
          <p:nvPr/>
        </p:nvSpPr>
        <p:spPr>
          <a:xfrm>
            <a:off x="4419600" y="5728101"/>
            <a:ext cx="94488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4400">
                <a:solidFill>
                  <a:schemeClr val="accent4"/>
                </a:solidFill>
                <a:latin typeface="Calibri"/>
                <a:ea typeface="Calibri"/>
                <a:cs typeface="Calibri"/>
                <a:sym typeface="Calibri"/>
              </a:rPr>
              <a:t>We’re looking forward to a great year!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p:nvPr/>
        </p:nvSpPr>
        <p:spPr>
          <a:xfrm>
            <a:off x="15153394" y="0"/>
            <a:ext cx="1901715" cy="1471028"/>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3" name="Google Shape;253;p43"/>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4" name="Google Shape;254;p43"/>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5" name="Google Shape;255;p43"/>
          <p:cNvSpPr/>
          <p:nvPr/>
        </p:nvSpPr>
        <p:spPr>
          <a:xfrm>
            <a:off x="432782" y="9258301"/>
            <a:ext cx="1901715" cy="1027108"/>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3">
              <a:alphaModFix/>
            </a:blip>
            <a:stretch>
              <a:fillRect b="-6921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6" name="Google Shape;256;p43"/>
          <p:cNvSpPr txBox="1"/>
          <p:nvPr/>
        </p:nvSpPr>
        <p:spPr>
          <a:xfrm>
            <a:off x="11972050" y="1866900"/>
            <a:ext cx="6248400" cy="2131800"/>
          </a:xfrm>
          <a:prstGeom prst="rect">
            <a:avLst/>
          </a:prstGeom>
          <a:gradFill>
            <a:gsLst>
              <a:gs pos="0">
                <a:srgbClr val="FFEB88"/>
              </a:gs>
              <a:gs pos="50000">
                <a:srgbClr val="FFF1B6"/>
              </a:gs>
              <a:gs pos="100000">
                <a:srgbClr val="FFF8DB"/>
              </a:gs>
            </a:gsLst>
            <a:lin ang="16200038" scaled="0"/>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Font typeface="Arial"/>
              <a:buNone/>
            </a:pPr>
            <a:r>
              <a:rPr b="1" lang="en-US" sz="6399">
                <a:solidFill>
                  <a:srgbClr val="1D1D1B"/>
                </a:solidFill>
                <a:latin typeface="Poppins"/>
                <a:ea typeface="Poppins"/>
                <a:cs typeface="Poppins"/>
                <a:sym typeface="Poppins"/>
              </a:rPr>
              <a:t>Approve the Agenda</a:t>
            </a:r>
            <a:endParaRPr/>
          </a:p>
        </p:txBody>
      </p:sp>
      <p:sp>
        <p:nvSpPr>
          <p:cNvPr id="257" name="Google Shape;257;p43"/>
          <p:cNvSpPr txBox="1"/>
          <p:nvPr/>
        </p:nvSpPr>
        <p:spPr>
          <a:xfrm>
            <a:off x="4343400" y="329500"/>
            <a:ext cx="8355000" cy="9294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Call to Order</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Roll Call; Establish Quorum </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Action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Agenda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Vacant Positions </a:t>
            </a:r>
            <a:r>
              <a:rPr b="0" i="1" lang="en-US" sz="2000" u="none" cap="none" strike="noStrike">
                <a:solidFill>
                  <a:srgbClr val="0083A9"/>
                </a:solidFill>
                <a:latin typeface="Calibri"/>
                <a:ea typeface="Calibri"/>
                <a:cs typeface="Calibri"/>
                <a:sym typeface="Calibri"/>
              </a:rPr>
              <a:t>(if applicable)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Community Member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Swing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1" lang="en-US" sz="2000" u="none" cap="none" strike="noStrike">
                <a:solidFill>
                  <a:schemeClr val="dk1"/>
                </a:solidFill>
                <a:latin typeface="Calibri"/>
                <a:ea typeface="Calibri"/>
                <a:cs typeface="Calibri"/>
                <a:sym typeface="Calibri"/>
              </a:rPr>
              <a:t>For High Schools</a:t>
            </a:r>
            <a:r>
              <a:rPr b="0" i="0" lang="en-US" sz="2000" u="none" cap="none" strike="noStrike">
                <a:solidFill>
                  <a:schemeClr val="dk1"/>
                </a:solidFill>
                <a:latin typeface="Calibri"/>
                <a:ea typeface="Calibri"/>
                <a:cs typeface="Calibri"/>
                <a:sym typeface="Calibri"/>
              </a:rPr>
              <a:t>: Appoint Student Representatives</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Previous Minutes </a:t>
            </a:r>
            <a:r>
              <a:rPr b="0" i="1" lang="en-US" sz="2000" u="none" cap="none" strike="noStrike">
                <a:solidFill>
                  <a:srgbClr val="0083A9"/>
                </a:solidFill>
                <a:latin typeface="Calibri"/>
                <a:ea typeface="Calibri"/>
                <a:cs typeface="Calibri"/>
                <a:sym typeface="Calibri"/>
              </a:rPr>
              <a:t>(last meeting of 2024-2025 school year)</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Election of Officers and Representatives</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Vice-Chair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Secretary</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Cluster Representative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and Approve Public Comment Protocol</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Set GO Team Meeting Calendar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Confirm/Update, and Adopt GO Team Meeting Norms </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Discussion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Discussion Item 1: </a:t>
            </a:r>
            <a:r>
              <a:rPr lang="en-US" sz="2000">
                <a:solidFill>
                  <a:schemeClr val="dk1"/>
                </a:solidFill>
                <a:latin typeface="Calibri"/>
                <a:ea typeface="Calibri"/>
                <a:cs typeface="Calibri"/>
                <a:sym typeface="Calibri"/>
              </a:rPr>
              <a:t>n/a</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Information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Principal’s Update</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APS Personal Electronic Device Policy (PED)</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Our PED Implementation</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lang="en-US" sz="2000">
                <a:solidFill>
                  <a:schemeClr val="dk1"/>
                </a:solidFill>
                <a:latin typeface="Calibri"/>
                <a:ea typeface="Calibri"/>
                <a:cs typeface="Calibri"/>
                <a:sym typeface="Calibri"/>
              </a:rPr>
              <a:t>Facilities Master Planning - Ms. Miller (Former GO Team Chair)</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Information Items</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Announcements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New GO Team Member Training and Orientation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Adjournment</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44"/>
          <p:cNvGrpSpPr/>
          <p:nvPr/>
        </p:nvGrpSpPr>
        <p:grpSpPr>
          <a:xfrm>
            <a:off x="-1" y="-216991"/>
            <a:ext cx="5176767" cy="6970927"/>
            <a:chOff x="0" y="-57150"/>
            <a:chExt cx="1572132" cy="1835964"/>
          </a:xfrm>
        </p:grpSpPr>
        <p:sp>
          <p:nvSpPr>
            <p:cNvPr id="264" name="Google Shape;264;p44"/>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5" name="Google Shape;265;p44"/>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66" name="Google Shape;266;p44"/>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7" name="Google Shape;267;p44"/>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268" name="Google Shape;268;p44"/>
          <p:cNvGrpSpPr/>
          <p:nvPr/>
        </p:nvGrpSpPr>
        <p:grpSpPr>
          <a:xfrm>
            <a:off x="1173412" y="1166339"/>
            <a:ext cx="4677548" cy="7100005"/>
            <a:chOff x="0" y="-57150"/>
            <a:chExt cx="1231947" cy="1869960"/>
          </a:xfrm>
        </p:grpSpPr>
        <p:sp>
          <p:nvSpPr>
            <p:cNvPr id="269" name="Google Shape;269;p44"/>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0" name="Google Shape;270;p44"/>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71" name="Google Shape;271;p44"/>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2" name="Google Shape;272;p44"/>
          <p:cNvSpPr txBox="1"/>
          <p:nvPr/>
        </p:nvSpPr>
        <p:spPr>
          <a:xfrm>
            <a:off x="1173412" y="4592033"/>
            <a:ext cx="4677548"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Fill Vacant Seats</a:t>
            </a:r>
            <a:endParaRPr/>
          </a:p>
        </p:txBody>
      </p:sp>
      <p:sp>
        <p:nvSpPr>
          <p:cNvPr id="273" name="Google Shape;273;p44"/>
          <p:cNvSpPr txBox="1"/>
          <p:nvPr/>
        </p:nvSpPr>
        <p:spPr>
          <a:xfrm>
            <a:off x="7543800" y="643626"/>
            <a:ext cx="7696200"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b="1" lang="en-US" sz="3600">
                <a:solidFill>
                  <a:schemeClr val="dk1"/>
                </a:solidFill>
                <a:latin typeface="Quattrocento Sans"/>
                <a:ea typeface="Quattrocento Sans"/>
                <a:cs typeface="Quattrocento Sans"/>
                <a:sym typeface="Quattrocento Sans"/>
              </a:rPr>
              <a:t>Vacant Seats</a:t>
            </a:r>
            <a:r>
              <a:rPr lang="en-US" sz="3600">
                <a:solidFill>
                  <a:schemeClr val="dk1"/>
                </a:solidFill>
                <a:latin typeface="Quattrocento Sans"/>
                <a:ea typeface="Quattrocento Sans"/>
                <a:cs typeface="Quattrocento Sans"/>
                <a:sym typeface="Quattrocento Sans"/>
              </a:rPr>
              <a:t> are seats which have been vacated prior to the end of the seat’s term.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Individuals appointed to the seat will serve until the end of the seat’s term.</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Principal nominates individuals for each vacant seat</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274" name="Google Shape;274;p44"/>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 for each vacant seat. </a:t>
            </a:r>
            <a:endParaRPr/>
          </a:p>
        </p:txBody>
      </p:sp>
      <p:sp>
        <p:nvSpPr>
          <p:cNvPr id="275" name="Google Shape;275;p44"/>
          <p:cNvSpPr txBox="1"/>
          <p:nvPr/>
        </p:nvSpPr>
        <p:spPr>
          <a:xfrm>
            <a:off x="1475263" y="3058382"/>
            <a:ext cx="4038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600">
                <a:solidFill>
                  <a:schemeClr val="accent4"/>
                </a:solidFill>
                <a:latin typeface="Calibri"/>
                <a:ea typeface="Calibri"/>
                <a:cs typeface="Calibri"/>
                <a:sym typeface="Calibri"/>
              </a:rPr>
              <a:t>Only if the GO Team has vacant seats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45"/>
          <p:cNvGrpSpPr/>
          <p:nvPr/>
        </p:nvGrpSpPr>
        <p:grpSpPr>
          <a:xfrm>
            <a:off x="-1" y="-216991"/>
            <a:ext cx="5176767" cy="6970927"/>
            <a:chOff x="0" y="-57150"/>
            <a:chExt cx="1572132" cy="1835964"/>
          </a:xfrm>
        </p:grpSpPr>
        <p:sp>
          <p:nvSpPr>
            <p:cNvPr id="282" name="Google Shape;282;p45"/>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3" name="Google Shape;283;p45"/>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84" name="Google Shape;284;p45"/>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5" name="Google Shape;285;p45"/>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286" name="Google Shape;286;p45"/>
          <p:cNvGrpSpPr/>
          <p:nvPr/>
        </p:nvGrpSpPr>
        <p:grpSpPr>
          <a:xfrm>
            <a:off x="1173399" y="1166326"/>
            <a:ext cx="4901178" cy="7100051"/>
            <a:chOff x="0" y="-57150"/>
            <a:chExt cx="1231947" cy="1869960"/>
          </a:xfrm>
        </p:grpSpPr>
        <p:sp>
          <p:nvSpPr>
            <p:cNvPr id="287" name="Google Shape;287;p45"/>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8" name="Google Shape;288;p45"/>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89" name="Google Shape;289;p45"/>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0" name="Google Shape;290;p45"/>
          <p:cNvSpPr txBox="1"/>
          <p:nvPr/>
        </p:nvSpPr>
        <p:spPr>
          <a:xfrm>
            <a:off x="1326175" y="3860475"/>
            <a:ext cx="4748400" cy="2893500"/>
          </a:xfrm>
          <a:prstGeom prst="rect">
            <a:avLst/>
          </a:prstGeom>
          <a:noFill/>
          <a:ln>
            <a:noFill/>
          </a:ln>
        </p:spPr>
        <p:txBody>
          <a:bodyPr anchorCtr="0" anchor="t" bIns="0" lIns="0" spcFirstLastPara="1" rIns="0" wrap="square" tIns="0">
            <a:spAutoFit/>
          </a:bodyPr>
          <a:lstStyle/>
          <a:p>
            <a:pPr indent="0" lvl="0" marL="0" marR="0" rtl="0" algn="ctr">
              <a:lnSpc>
                <a:spcPct val="106649"/>
              </a:lnSpc>
              <a:spcBef>
                <a:spcPts val="0"/>
              </a:spcBef>
              <a:spcAft>
                <a:spcPts val="0"/>
              </a:spcAft>
              <a:buNone/>
            </a:pPr>
            <a:r>
              <a:rPr b="1" lang="en-US" sz="6000">
                <a:solidFill>
                  <a:srgbClr val="1D1D1B"/>
                </a:solidFill>
                <a:latin typeface="Poppins"/>
                <a:ea typeface="Poppins"/>
                <a:cs typeface="Poppins"/>
                <a:sym typeface="Poppins"/>
              </a:rPr>
              <a:t>Fill Open Community  Seat</a:t>
            </a:r>
            <a:endParaRPr/>
          </a:p>
        </p:txBody>
      </p:sp>
      <p:sp>
        <p:nvSpPr>
          <p:cNvPr id="291" name="Google Shape;291;p45"/>
          <p:cNvSpPr txBox="1"/>
          <p:nvPr/>
        </p:nvSpPr>
        <p:spPr>
          <a:xfrm>
            <a:off x="7543800" y="452316"/>
            <a:ext cx="7696200"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The new </a:t>
            </a:r>
            <a:r>
              <a:rPr b="1" lang="en-US" sz="3600">
                <a:solidFill>
                  <a:schemeClr val="dk1"/>
                </a:solidFill>
                <a:latin typeface="Quattrocento Sans"/>
                <a:ea typeface="Quattrocento Sans"/>
                <a:cs typeface="Quattrocento Sans"/>
                <a:sym typeface="Quattrocento Sans"/>
              </a:rPr>
              <a:t>Community Member</a:t>
            </a:r>
            <a:r>
              <a:rPr lang="en-US" sz="3600">
                <a:solidFill>
                  <a:schemeClr val="dk1"/>
                </a:solidFill>
                <a:latin typeface="Quattrocento Sans"/>
                <a:ea typeface="Quattrocento Sans"/>
                <a:cs typeface="Quattrocento Sans"/>
                <a:sym typeface="Quattrocento Sans"/>
              </a:rPr>
              <a:t> for the open seat will serve for a full two-year term – until June 2027.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Individuals </a:t>
            </a:r>
            <a:r>
              <a:rPr b="1" lang="en-US" sz="3600">
                <a:solidFill>
                  <a:schemeClr val="dk1"/>
                </a:solidFill>
                <a:latin typeface="Quattrocento Sans"/>
                <a:ea typeface="Quattrocento Sans"/>
                <a:cs typeface="Quattrocento Sans"/>
                <a:sym typeface="Quattrocento Sans"/>
              </a:rPr>
              <a:t>cannot</a:t>
            </a:r>
            <a:r>
              <a:rPr lang="en-US" sz="3600">
                <a:solidFill>
                  <a:schemeClr val="dk1"/>
                </a:solidFill>
                <a:latin typeface="Quattrocento Sans"/>
                <a:ea typeface="Quattrocento Sans"/>
                <a:cs typeface="Quattrocento Sans"/>
                <a:sym typeface="Quattrocento Sans"/>
              </a:rPr>
              <a:t> be full-time APS employees.</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Principal nominates the individual for the Community Member seat</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292" name="Google Shape;292;p45"/>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 for the Community Member.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pSp>
        <p:nvGrpSpPr>
          <p:cNvPr id="298" name="Google Shape;298;p46"/>
          <p:cNvGrpSpPr/>
          <p:nvPr/>
        </p:nvGrpSpPr>
        <p:grpSpPr>
          <a:xfrm>
            <a:off x="-1" y="-216991"/>
            <a:ext cx="5176767" cy="6970927"/>
            <a:chOff x="0" y="-57150"/>
            <a:chExt cx="1572132" cy="1835964"/>
          </a:xfrm>
        </p:grpSpPr>
        <p:sp>
          <p:nvSpPr>
            <p:cNvPr id="299" name="Google Shape;299;p46"/>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0" name="Google Shape;300;p46"/>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01" name="Google Shape;301;p46"/>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2" name="Google Shape;302;p46"/>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03" name="Google Shape;303;p46"/>
          <p:cNvGrpSpPr/>
          <p:nvPr/>
        </p:nvGrpSpPr>
        <p:grpSpPr>
          <a:xfrm>
            <a:off x="1173412" y="1166339"/>
            <a:ext cx="4677548" cy="7100005"/>
            <a:chOff x="0" y="-57150"/>
            <a:chExt cx="1231947" cy="1869960"/>
          </a:xfrm>
        </p:grpSpPr>
        <p:sp>
          <p:nvSpPr>
            <p:cNvPr id="304" name="Google Shape;304;p46"/>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5" name="Google Shape;305;p46"/>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06" name="Google Shape;306;p46"/>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7" name="Google Shape;307;p46"/>
          <p:cNvSpPr txBox="1"/>
          <p:nvPr/>
        </p:nvSpPr>
        <p:spPr>
          <a:xfrm>
            <a:off x="1279492" y="3900114"/>
            <a:ext cx="4465388" cy="248677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Fill Open Swing Seat</a:t>
            </a:r>
            <a:endParaRPr/>
          </a:p>
        </p:txBody>
      </p:sp>
      <p:sp>
        <p:nvSpPr>
          <p:cNvPr id="308" name="Google Shape;308;p46"/>
          <p:cNvSpPr txBox="1"/>
          <p:nvPr/>
        </p:nvSpPr>
        <p:spPr>
          <a:xfrm>
            <a:off x="7200822" y="560812"/>
            <a:ext cx="8290926"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b="1" lang="en-US" sz="3600">
                <a:solidFill>
                  <a:schemeClr val="dk1"/>
                </a:solidFill>
                <a:latin typeface="Quattrocento Sans"/>
                <a:ea typeface="Quattrocento Sans"/>
                <a:cs typeface="Quattrocento Sans"/>
                <a:sym typeface="Quattrocento Sans"/>
              </a:rPr>
              <a:t>Any </a:t>
            </a:r>
            <a:r>
              <a:rPr lang="en-US" sz="3600">
                <a:solidFill>
                  <a:schemeClr val="dk1"/>
                </a:solidFill>
                <a:latin typeface="Quattrocento Sans"/>
                <a:ea typeface="Quattrocento Sans"/>
                <a:cs typeface="Quattrocento Sans"/>
                <a:sym typeface="Quattrocento Sans"/>
              </a:rPr>
              <a:t>GO Team member can nominate someone for the </a:t>
            </a:r>
            <a:r>
              <a:rPr b="1" lang="en-US" sz="3600">
                <a:solidFill>
                  <a:schemeClr val="dk1"/>
                </a:solidFill>
                <a:latin typeface="Quattrocento Sans"/>
                <a:ea typeface="Quattrocento Sans"/>
                <a:cs typeface="Quattrocento Sans"/>
                <a:sym typeface="Quattrocento Sans"/>
              </a:rPr>
              <a:t>open Swing Seat</a:t>
            </a:r>
            <a:r>
              <a:rPr lang="en-US" sz="3600">
                <a:solidFill>
                  <a:schemeClr val="dk1"/>
                </a:solidFill>
                <a:latin typeface="Quattrocento Sans"/>
                <a:ea typeface="Quattrocento Sans"/>
                <a:cs typeface="Quattrocento Sans"/>
                <a:sym typeface="Quattrocento Sans"/>
              </a:rPr>
              <a:t>.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Anyone </a:t>
            </a:r>
            <a:r>
              <a:rPr b="1" lang="en-US" sz="3600">
                <a:solidFill>
                  <a:schemeClr val="dk1"/>
                </a:solidFill>
                <a:latin typeface="Quattrocento Sans"/>
                <a:ea typeface="Quattrocento Sans"/>
                <a:cs typeface="Quattrocento Sans"/>
                <a:sym typeface="Quattrocento Sans"/>
              </a:rPr>
              <a:t>except</a:t>
            </a:r>
            <a:r>
              <a:rPr lang="en-US" sz="3600">
                <a:solidFill>
                  <a:schemeClr val="dk1"/>
                </a:solidFill>
                <a:latin typeface="Quattrocento Sans"/>
                <a:ea typeface="Quattrocento Sans"/>
                <a:cs typeface="Quattrocento Sans"/>
                <a:sym typeface="Quattrocento Sans"/>
              </a:rPr>
              <a:t> school administrators are eligible to fill the seat.</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The new Swing Seat member will serve a full two-year term until June 2027.</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309" name="Google Shape;309;p46"/>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nomination(s) for the swing seat.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pSp>
        <p:nvGrpSpPr>
          <p:cNvPr id="315" name="Google Shape;315;p47"/>
          <p:cNvGrpSpPr/>
          <p:nvPr/>
        </p:nvGrpSpPr>
        <p:grpSpPr>
          <a:xfrm>
            <a:off x="12787099" y="449190"/>
            <a:ext cx="5500901" cy="6970927"/>
            <a:chOff x="0" y="-57150"/>
            <a:chExt cx="1572132" cy="1835964"/>
          </a:xfrm>
        </p:grpSpPr>
        <p:sp>
          <p:nvSpPr>
            <p:cNvPr id="316" name="Google Shape;316;p47"/>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7" name="Google Shape;317;p47"/>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18" name="Google Shape;318;p47"/>
          <p:cNvSpPr/>
          <p:nvPr/>
        </p:nvSpPr>
        <p:spPr>
          <a:xfrm>
            <a:off x="16898127" y="5788357"/>
            <a:ext cx="1389873"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9" name="Google Shape;319;p47"/>
          <p:cNvSpPr/>
          <p:nvPr/>
        </p:nvSpPr>
        <p:spPr>
          <a:xfrm flipH="1" rot="10800000">
            <a:off x="-1" y="3730957"/>
            <a:ext cx="1472253"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0" name="Google Shape;320;p47"/>
          <p:cNvSpPr/>
          <p:nvPr/>
        </p:nvSpPr>
        <p:spPr>
          <a:xfrm>
            <a:off x="670555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21" name="Google Shape;321;p47"/>
          <p:cNvGrpSpPr/>
          <p:nvPr/>
        </p:nvGrpSpPr>
        <p:grpSpPr>
          <a:xfrm>
            <a:off x="13761900" y="1020125"/>
            <a:ext cx="4324277" cy="4722793"/>
            <a:chOff x="0" y="-57150"/>
            <a:chExt cx="962362" cy="1243855"/>
          </a:xfrm>
        </p:grpSpPr>
        <p:sp>
          <p:nvSpPr>
            <p:cNvPr id="322" name="Google Shape;322;p47"/>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3" name="Google Shape;323;p47"/>
            <p:cNvSpPr txBox="1"/>
            <p:nvPr/>
          </p:nvSpPr>
          <p:spPr>
            <a:xfrm>
              <a:off x="0" y="-57150"/>
              <a:ext cx="962361" cy="124385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24" name="Google Shape;324;p47"/>
          <p:cNvSpPr txBox="1"/>
          <p:nvPr/>
        </p:nvSpPr>
        <p:spPr>
          <a:xfrm>
            <a:off x="13891150" y="1176150"/>
            <a:ext cx="3676200" cy="450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Appoint Student  Seats</a:t>
            </a:r>
            <a:endParaRPr/>
          </a:p>
        </p:txBody>
      </p:sp>
      <p:sp>
        <p:nvSpPr>
          <p:cNvPr id="325" name="Google Shape;325;p47"/>
          <p:cNvSpPr txBox="1"/>
          <p:nvPr/>
        </p:nvSpPr>
        <p:spPr>
          <a:xfrm>
            <a:off x="13855" y="312238"/>
            <a:ext cx="4038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000">
                <a:solidFill>
                  <a:schemeClr val="accent4"/>
                </a:solidFill>
                <a:latin typeface="Calibri"/>
                <a:ea typeface="Calibri"/>
                <a:cs typeface="Calibri"/>
                <a:sym typeface="Calibri"/>
              </a:rPr>
              <a:t>High schools only</a:t>
            </a:r>
            <a:endParaRPr/>
          </a:p>
        </p:txBody>
      </p:sp>
      <p:sp>
        <p:nvSpPr>
          <p:cNvPr id="326" name="Google Shape;326;p47"/>
          <p:cNvSpPr txBox="1"/>
          <p:nvPr/>
        </p:nvSpPr>
        <p:spPr>
          <a:xfrm>
            <a:off x="2601981" y="1562100"/>
            <a:ext cx="9055388" cy="6647974"/>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b="1" lang="en-US" sz="3600">
                <a:solidFill>
                  <a:schemeClr val="dk1"/>
                </a:solidFill>
                <a:latin typeface="Quattrocento Sans"/>
                <a:ea typeface="Quattrocento Sans"/>
                <a:cs typeface="Quattrocento Sans"/>
                <a:sym typeface="Quattrocento Sans"/>
              </a:rPr>
              <a:t>High school</a:t>
            </a:r>
            <a:r>
              <a:rPr lang="en-US" sz="3600">
                <a:solidFill>
                  <a:schemeClr val="dk1"/>
                </a:solidFill>
                <a:latin typeface="Quattrocento Sans"/>
                <a:ea typeface="Quattrocento Sans"/>
                <a:cs typeface="Quattrocento Sans"/>
                <a:sym typeface="Quattrocento Sans"/>
              </a:rPr>
              <a:t> GO Teams will have </a:t>
            </a:r>
            <a:r>
              <a:rPr b="1" lang="en-US" sz="3600">
                <a:solidFill>
                  <a:schemeClr val="dk1"/>
                </a:solidFill>
                <a:latin typeface="Quattrocento Sans"/>
                <a:ea typeface="Quattrocento Sans"/>
                <a:cs typeface="Quattrocento Sans"/>
                <a:sym typeface="Quattrocento Sans"/>
              </a:rPr>
              <a:t>two</a:t>
            </a:r>
            <a:r>
              <a:rPr lang="en-US" sz="3600">
                <a:solidFill>
                  <a:schemeClr val="dk1"/>
                </a:solidFill>
                <a:latin typeface="Quattrocento Sans"/>
                <a:ea typeface="Quattrocento Sans"/>
                <a:cs typeface="Quattrocento Sans"/>
                <a:sym typeface="Quattrocento Sans"/>
              </a:rPr>
              <a:t> student representatives; students serve a 1-year term</a:t>
            </a:r>
            <a:endParaRPr/>
          </a:p>
          <a:p>
            <a:pPr indent="-571500" lvl="0" marL="571500" marR="0" rtl="0" algn="l">
              <a:spcBef>
                <a:spcPts val="180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Students are </a:t>
            </a:r>
            <a:r>
              <a:rPr b="1" lang="en-US" sz="3600">
                <a:solidFill>
                  <a:schemeClr val="dk1"/>
                </a:solidFill>
                <a:latin typeface="Quattrocento Sans"/>
                <a:ea typeface="Quattrocento Sans"/>
                <a:cs typeface="Quattrocento Sans"/>
                <a:sym typeface="Quattrocento Sans"/>
              </a:rPr>
              <a:t>full members</a:t>
            </a:r>
            <a:r>
              <a:rPr lang="en-US" sz="3600">
                <a:solidFill>
                  <a:schemeClr val="dk1"/>
                </a:solidFill>
                <a:latin typeface="Quattrocento Sans"/>
                <a:ea typeface="Quattrocento Sans"/>
                <a:cs typeface="Quattrocento Sans"/>
                <a:sym typeface="Quattrocento Sans"/>
              </a:rPr>
              <a:t> of the GO Team – they contribute to quorum, can vote, and serve in officer positions</a:t>
            </a:r>
            <a:endParaRPr/>
          </a:p>
          <a:p>
            <a:pPr indent="-571500" lvl="0" marL="571500" marR="0" rtl="0" algn="l">
              <a:spcBef>
                <a:spcPts val="180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Principal </a:t>
            </a:r>
            <a:r>
              <a:rPr b="1" lang="en-US" sz="3600">
                <a:solidFill>
                  <a:schemeClr val="dk1"/>
                </a:solidFill>
                <a:latin typeface="Quattrocento Sans"/>
                <a:ea typeface="Quattrocento Sans"/>
                <a:cs typeface="Quattrocento Sans"/>
                <a:sym typeface="Quattrocento Sans"/>
              </a:rPr>
              <a:t>appoints</a:t>
            </a:r>
            <a:r>
              <a:rPr lang="en-US" sz="3600">
                <a:solidFill>
                  <a:schemeClr val="dk1"/>
                </a:solidFill>
                <a:latin typeface="Quattrocento Sans"/>
                <a:ea typeface="Quattrocento Sans"/>
                <a:cs typeface="Quattrocento Sans"/>
                <a:sym typeface="Quattrocento Sans"/>
              </a:rPr>
              <a:t> student representatives; one should be an elected member of a student governing body (e.g., Student Government Association)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48"/>
          <p:cNvGrpSpPr/>
          <p:nvPr/>
        </p:nvGrpSpPr>
        <p:grpSpPr>
          <a:xfrm>
            <a:off x="9144000" y="-199783"/>
            <a:ext cx="9144000" cy="10486784"/>
            <a:chOff x="0" y="-57150"/>
            <a:chExt cx="2408296" cy="2999856"/>
          </a:xfrm>
        </p:grpSpPr>
        <p:sp>
          <p:nvSpPr>
            <p:cNvPr id="333" name="Google Shape;333;p48"/>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4" name="Google Shape;334;p48"/>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35" name="Google Shape;335;p48"/>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6" name="Google Shape;336;p48"/>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37" name="Google Shape;337;p48"/>
          <p:cNvGrpSpPr/>
          <p:nvPr/>
        </p:nvGrpSpPr>
        <p:grpSpPr>
          <a:xfrm>
            <a:off x="10659804" y="862740"/>
            <a:ext cx="6066628" cy="7808841"/>
            <a:chOff x="0" y="-57150"/>
            <a:chExt cx="1597795" cy="1113650"/>
          </a:xfrm>
        </p:grpSpPr>
        <p:sp>
          <p:nvSpPr>
            <p:cNvPr id="338" name="Google Shape;338;p48"/>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9" name="Google Shape;339;p48"/>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40" name="Google Shape;340;p48"/>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1" name="Google Shape;341;p48"/>
          <p:cNvSpPr txBox="1"/>
          <p:nvPr/>
        </p:nvSpPr>
        <p:spPr>
          <a:xfrm>
            <a:off x="10682686" y="1882299"/>
            <a:ext cx="6066628" cy="57697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Approval of the previous meeting Minutes</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33312"/>
              </a:lnSpc>
              <a:spcBef>
                <a:spcPts val="0"/>
              </a:spcBef>
              <a:spcAft>
                <a:spcPts val="0"/>
              </a:spcAft>
              <a:buNone/>
            </a:pPr>
            <a:r>
              <a:rPr i="1" lang="en-US" sz="4800">
                <a:solidFill>
                  <a:schemeClr val="accent4"/>
                </a:solidFill>
                <a:latin typeface="Poppins"/>
                <a:ea typeface="Poppins"/>
                <a:cs typeface="Poppins"/>
                <a:sym typeface="Poppins"/>
              </a:rPr>
              <a:t>(last meeting of</a:t>
            </a:r>
            <a:endParaRPr/>
          </a:p>
          <a:p>
            <a:pPr indent="0" lvl="0" marL="0" marR="0" rtl="0" algn="ctr">
              <a:lnSpc>
                <a:spcPct val="133312"/>
              </a:lnSpc>
              <a:spcBef>
                <a:spcPts val="0"/>
              </a:spcBef>
              <a:spcAft>
                <a:spcPts val="0"/>
              </a:spcAft>
              <a:buNone/>
            </a:pPr>
            <a:r>
              <a:rPr i="1" lang="en-US" sz="4800">
                <a:solidFill>
                  <a:schemeClr val="accent4"/>
                </a:solidFill>
                <a:latin typeface="Poppins"/>
                <a:ea typeface="Poppins"/>
                <a:cs typeface="Poppins"/>
                <a:sym typeface="Poppins"/>
              </a:rPr>
              <a:t>2024-2025)</a:t>
            </a:r>
            <a:endParaRPr/>
          </a:p>
        </p:txBody>
      </p:sp>
      <p:sp>
        <p:nvSpPr>
          <p:cNvPr id="342" name="Google Shape;342;p48"/>
          <p:cNvSpPr txBox="1"/>
          <p:nvPr/>
        </p:nvSpPr>
        <p:spPr>
          <a:xfrm>
            <a:off x="689898" y="2881342"/>
            <a:ext cx="7696200" cy="507960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Review minutes from the last meeting of the 2024-2025 school year.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offer amendments and corrections to the minutes.</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then vote to approve the previous meeting’s minutes.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PS Red and Gray">
      <a:dk1>
        <a:srgbClr val="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APS Red and Gray">
      <a:dk1>
        <a:srgbClr val="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